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media/image18.svg" ContentType="image/svg+xml"/>
  <Override PartName="/ppt/media/image22.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handoutMasterIdLst>
    <p:handoutMasterId r:id="rId71"/>
  </p:handoutMasterIdLst>
  <p:sldIdLst>
    <p:sldId id="260" r:id="rId3"/>
    <p:sldId id="263" r:id="rId4"/>
    <p:sldId id="262" r:id="rId5"/>
    <p:sldId id="261" r:id="rId6"/>
    <p:sldId id="264" r:id="rId7"/>
    <p:sldId id="265" r:id="rId8"/>
    <p:sldId id="266" r:id="rId9"/>
    <p:sldId id="309" r:id="rId10"/>
    <p:sldId id="310" r:id="rId11"/>
    <p:sldId id="313" r:id="rId12"/>
    <p:sldId id="267" r:id="rId13"/>
    <p:sldId id="268" r:id="rId14"/>
    <p:sldId id="269" r:id="rId15"/>
    <p:sldId id="270" r:id="rId16"/>
    <p:sldId id="271" r:id="rId17"/>
    <p:sldId id="312" r:id="rId18"/>
    <p:sldId id="272" r:id="rId19"/>
    <p:sldId id="273" r:id="rId20"/>
    <p:sldId id="274" r:id="rId21"/>
    <p:sldId id="275" r:id="rId22"/>
    <p:sldId id="276" r:id="rId23"/>
    <p:sldId id="277" r:id="rId24"/>
    <p:sldId id="278" r:id="rId25"/>
    <p:sldId id="280" r:id="rId26"/>
    <p:sldId id="279" r:id="rId27"/>
    <p:sldId id="314" r:id="rId28"/>
    <p:sldId id="316" r:id="rId29"/>
    <p:sldId id="317" r:id="rId31"/>
    <p:sldId id="448" r:id="rId32"/>
    <p:sldId id="285" r:id="rId33"/>
    <p:sldId id="286" r:id="rId34"/>
    <p:sldId id="287" r:id="rId35"/>
    <p:sldId id="288" r:id="rId36"/>
    <p:sldId id="289" r:id="rId37"/>
    <p:sldId id="290" r:id="rId38"/>
    <p:sldId id="291" r:id="rId39"/>
    <p:sldId id="438" r:id="rId40"/>
    <p:sldId id="437" r:id="rId41"/>
    <p:sldId id="440" r:id="rId42"/>
    <p:sldId id="439"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258" r:id="rId60"/>
    <p:sldId id="259" r:id="rId61"/>
    <p:sldId id="441" r:id="rId62"/>
    <p:sldId id="442" r:id="rId63"/>
    <p:sldId id="443" r:id="rId64"/>
    <p:sldId id="444" r:id="rId65"/>
    <p:sldId id="445" r:id="rId66"/>
    <p:sldId id="446" r:id="rId67"/>
    <p:sldId id="447" r:id="rId68"/>
    <p:sldId id="393" r:id="rId69"/>
    <p:sldId id="43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7" autoAdjust="0"/>
    <p:restoredTop sz="85965" autoAdjust="0"/>
  </p:normalViewPr>
  <p:slideViewPr>
    <p:cSldViewPr snapToGrid="0">
      <p:cViewPr varScale="1">
        <p:scale>
          <a:sx n="55" d="100"/>
          <a:sy n="55" d="100"/>
        </p:scale>
        <p:origin x="1244" y="28"/>
      </p:cViewPr>
      <p:guideLst/>
    </p:cSldViewPr>
  </p:slideViewPr>
  <p:notesTextViewPr>
    <p:cViewPr>
      <p:scale>
        <a:sx n="1" d="1"/>
        <a:sy n="1" d="1"/>
      </p:scale>
      <p:origin x="0" y="-212"/>
    </p:cViewPr>
  </p:notesTextViewPr>
  <p:notesViewPr>
    <p:cSldViewPr snapToGrid="0">
      <p:cViewPr varScale="1">
        <p:scale>
          <a:sx n="206" d="100"/>
          <a:sy n="206" d="100"/>
        </p:scale>
        <p:origin x="638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E2248-44A6-7E4E-95AB-23CB29C84B23}"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62F14-DC44-F448-8940-DC94E2A00DD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Cập</a:t>
            </a:r>
            <a:r>
              <a:rPr lang="en-US" dirty="0"/>
              <a:t> </a:t>
            </a:r>
            <a:r>
              <a:rPr lang="en-US" dirty="0" err="1"/>
              <a:t>nhật</a:t>
            </a:r>
            <a:r>
              <a:rPr lang="en-US" dirty="0"/>
              <a:t> (29/08/2024): </a:t>
            </a:r>
            <a:r>
              <a:rPr lang="en-US" dirty="0" err="1"/>
              <a:t>Bỏ</a:t>
            </a:r>
            <a:r>
              <a:rPr lang="en-US" dirty="0"/>
              <a:t> </a:t>
            </a:r>
            <a:r>
              <a:rPr lang="en-US" dirty="0" err="1"/>
              <a:t>việc</a:t>
            </a:r>
            <a:r>
              <a:rPr lang="en-US" dirty="0"/>
              <a:t> </a:t>
            </a:r>
            <a:r>
              <a:rPr lang="en-US" dirty="0" err="1"/>
              <a:t>phân</a:t>
            </a:r>
            <a:r>
              <a:rPr lang="en-US" dirty="0"/>
              <a:t> </a:t>
            </a:r>
            <a:r>
              <a:rPr lang="en-US" dirty="0" err="1"/>
              <a:t>loại</a:t>
            </a:r>
            <a:r>
              <a:rPr lang="en-US" dirty="0"/>
              <a:t> </a:t>
            </a:r>
            <a:r>
              <a:rPr lang="en-US" dirty="0" err="1"/>
              <a:t>cấm</a:t>
            </a:r>
            <a:r>
              <a:rPr lang="en-US" dirty="0"/>
              <a:t> </a:t>
            </a:r>
            <a:r>
              <a:rPr lang="en-US" dirty="0" err="1"/>
              <a:t>ngắt</a:t>
            </a:r>
            <a:r>
              <a:rPr lang="en-US" dirty="0"/>
              <a:t> </a:t>
            </a:r>
            <a:r>
              <a:rPr lang="en-US" dirty="0" err="1"/>
              <a:t>vào</a:t>
            </a:r>
            <a:r>
              <a:rPr lang="en-US" dirty="0"/>
              <a:t> </a:t>
            </a:r>
            <a:r>
              <a:rPr lang="en-US" dirty="0" err="1"/>
              <a:t>nhóm</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a:t>
            </a:r>
            <a:r>
              <a:rPr lang="en-US" dirty="0" err="1"/>
              <a:t>vì</a:t>
            </a:r>
            <a:r>
              <a:rPr lang="en-US" dirty="0"/>
              <a:t>:</a:t>
            </a:r>
            <a:endParaRPr lang="en-US" dirty="0"/>
          </a:p>
          <a:p>
            <a:r>
              <a:rPr lang="en-US" dirty="0"/>
              <a:t>+ </a:t>
            </a:r>
            <a:r>
              <a:rPr lang="en-US" dirty="0" err="1"/>
              <a:t>Sách</a:t>
            </a:r>
            <a:r>
              <a:rPr lang="en-US" dirty="0"/>
              <a:t> OS 10 </a:t>
            </a:r>
            <a:r>
              <a:rPr lang="en-US" dirty="0" err="1"/>
              <a:t>không</a:t>
            </a:r>
            <a:r>
              <a:rPr lang="en-US" dirty="0"/>
              <a:t> </a:t>
            </a:r>
            <a:r>
              <a:rPr lang="en-US" dirty="0" err="1"/>
              <a:t>còn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giải</a:t>
            </a:r>
            <a:r>
              <a:rPr lang="en-US" dirty="0"/>
              <a:t> </a:t>
            </a:r>
            <a:r>
              <a:rPr lang="en-US" dirty="0" err="1"/>
              <a:t>pháp</a:t>
            </a:r>
            <a:r>
              <a:rPr lang="en-US" dirty="0"/>
              <a:t> </a:t>
            </a:r>
            <a:r>
              <a:rPr lang="en-US" dirty="0" err="1"/>
              <a:t>cấm</a:t>
            </a:r>
            <a:r>
              <a:rPr lang="en-US" dirty="0"/>
              <a:t> </a:t>
            </a:r>
            <a:r>
              <a:rPr lang="en-US" dirty="0" err="1"/>
              <a:t>ngắt</a:t>
            </a:r>
            <a:r>
              <a:rPr lang="en-US" dirty="0"/>
              <a:t>, </a:t>
            </a:r>
            <a:r>
              <a:rPr lang="en-US" dirty="0" err="1"/>
              <a:t>trong</a:t>
            </a:r>
            <a:r>
              <a:rPr lang="en-US" dirty="0"/>
              <a:t> </a:t>
            </a:r>
            <a:r>
              <a:rPr lang="en-US" dirty="0" err="1"/>
              <a:t>khi</a:t>
            </a:r>
            <a:r>
              <a:rPr lang="en-US" dirty="0"/>
              <a:t> slide </a:t>
            </a:r>
            <a:r>
              <a:rPr lang="en-US" dirty="0" err="1"/>
              <a:t>bài</a:t>
            </a:r>
            <a:r>
              <a:rPr lang="en-US" dirty="0"/>
              <a:t> </a:t>
            </a:r>
            <a:r>
              <a:rPr lang="en-US" dirty="0" err="1"/>
              <a:t>giảng</a:t>
            </a:r>
            <a:r>
              <a:rPr lang="en-US" dirty="0"/>
              <a:t> </a:t>
            </a:r>
            <a:r>
              <a:rPr lang="en-US" dirty="0" err="1"/>
              <a:t>của</a:t>
            </a:r>
            <a:r>
              <a:rPr lang="en-US" dirty="0"/>
              <a:t> </a:t>
            </a:r>
            <a:r>
              <a:rPr lang="en-US" dirty="0" err="1"/>
              <a:t>sách</a:t>
            </a:r>
            <a:r>
              <a:rPr lang="en-US" dirty="0"/>
              <a:t> </a:t>
            </a:r>
            <a:r>
              <a:rPr lang="en-US" dirty="0" err="1"/>
              <a:t>này</a:t>
            </a:r>
            <a:r>
              <a:rPr lang="en-US" dirty="0"/>
              <a:t> </a:t>
            </a:r>
            <a:r>
              <a:rPr lang="en-US" dirty="0" err="1"/>
              <a:t>vẫn</a:t>
            </a:r>
            <a:r>
              <a:rPr lang="en-US" dirty="0"/>
              <a:t> </a:t>
            </a:r>
            <a:r>
              <a:rPr lang="en-US" dirty="0" err="1"/>
              <a:t>liệt</a:t>
            </a:r>
            <a:r>
              <a:rPr lang="en-US" dirty="0"/>
              <a:t> </a:t>
            </a:r>
            <a:r>
              <a:rPr lang="en-US" dirty="0" err="1"/>
              <a:t>kê</a:t>
            </a:r>
            <a:r>
              <a:rPr lang="en-US" dirty="0"/>
              <a:t> </a:t>
            </a:r>
            <a:r>
              <a:rPr lang="en-US" dirty="0" err="1"/>
              <a:t>cấm</a:t>
            </a:r>
            <a:r>
              <a:rPr lang="en-US" dirty="0"/>
              <a:t> </a:t>
            </a:r>
            <a:r>
              <a:rPr lang="en-US" dirty="0" err="1"/>
              <a:t>ngắt</a:t>
            </a:r>
            <a:r>
              <a:rPr lang="en-US" dirty="0"/>
              <a:t> – </a:t>
            </a:r>
            <a:r>
              <a:rPr lang="en-US" dirty="0" err="1"/>
              <a:t>nhưng</a:t>
            </a:r>
            <a:r>
              <a:rPr lang="en-US" dirty="0"/>
              <a:t> </a:t>
            </a:r>
            <a:r>
              <a:rPr lang="en-US" dirty="0" err="1"/>
              <a:t>không</a:t>
            </a:r>
            <a:r>
              <a:rPr lang="en-US" dirty="0"/>
              <a:t> </a:t>
            </a:r>
            <a:r>
              <a:rPr lang="en-US" dirty="0" err="1"/>
              <a:t>xếp</a:t>
            </a:r>
            <a:r>
              <a:rPr lang="en-US" dirty="0"/>
              <a:t> </a:t>
            </a:r>
            <a:r>
              <a:rPr lang="en-US" dirty="0" err="1"/>
              <a:t>nó</a:t>
            </a:r>
            <a:r>
              <a:rPr lang="en-US" dirty="0"/>
              <a:t> </a:t>
            </a:r>
            <a:r>
              <a:rPr lang="en-US" dirty="0" err="1"/>
              <a:t>vào</a:t>
            </a:r>
            <a:r>
              <a:rPr lang="en-US" dirty="0"/>
              <a:t> </a:t>
            </a:r>
            <a:r>
              <a:rPr lang="en-US" dirty="0" err="1"/>
              <a:t>nhóm</a:t>
            </a:r>
            <a:r>
              <a:rPr lang="en-US" dirty="0"/>
              <a:t> </a:t>
            </a:r>
            <a:r>
              <a:rPr lang="en-US" dirty="0" err="1"/>
              <a:t>nào</a:t>
            </a:r>
            <a:r>
              <a:rPr lang="en-US" dirty="0"/>
              <a:t> </a:t>
            </a:r>
            <a:r>
              <a:rPr lang="en-US" dirty="0" err="1"/>
              <a:t>cả</a:t>
            </a:r>
            <a:r>
              <a:rPr lang="en-US" dirty="0"/>
              <a:t>.</a:t>
            </a:r>
            <a:endParaRPr lang="en-US" dirty="0"/>
          </a:p>
          <a:p>
            <a:r>
              <a:rPr lang="en-US" dirty="0"/>
              <a:t>=&gt; Ở slide 30, </a:t>
            </a:r>
            <a:r>
              <a:rPr lang="en-US" dirty="0" err="1"/>
              <a:t>cấm</a:t>
            </a:r>
            <a:r>
              <a:rPr lang="en-US" dirty="0"/>
              <a:t> </a:t>
            </a:r>
            <a:r>
              <a:rPr lang="en-US" dirty="0" err="1"/>
              <a:t>ngắt</a:t>
            </a:r>
            <a:r>
              <a:rPr lang="en-US" dirty="0"/>
              <a:t> </a:t>
            </a:r>
            <a:r>
              <a:rPr lang="en-US" dirty="0" err="1"/>
              <a:t>sẽ</a:t>
            </a:r>
            <a:r>
              <a:rPr lang="en-US" dirty="0"/>
              <a:t> </a:t>
            </a:r>
            <a:r>
              <a:rPr lang="en-US" dirty="0" err="1"/>
              <a:t>được</a:t>
            </a:r>
            <a:r>
              <a:rPr lang="en-US" dirty="0"/>
              <a:t> </a:t>
            </a:r>
            <a:r>
              <a:rPr lang="en-US" dirty="0" err="1"/>
              <a:t>tách</a:t>
            </a:r>
            <a:r>
              <a:rPr lang="en-US" dirty="0"/>
              <a:t> </a:t>
            </a:r>
            <a:r>
              <a:rPr lang="en-US" dirty="0" err="1"/>
              <a:t>riêng</a:t>
            </a:r>
            <a:r>
              <a:rPr lang="en-US" dirty="0"/>
              <a:t>, </a:t>
            </a:r>
            <a:r>
              <a:rPr lang="en-US" dirty="0" err="1"/>
              <a:t>không</a:t>
            </a:r>
            <a:r>
              <a:rPr lang="en-US" dirty="0"/>
              <a:t> </a:t>
            </a:r>
            <a:r>
              <a:rPr lang="en-US" dirty="0" err="1"/>
              <a:t>phân</a:t>
            </a:r>
            <a:r>
              <a:rPr lang="en-US" dirty="0"/>
              <a:t> </a:t>
            </a:r>
            <a:r>
              <a:rPr lang="en-US" dirty="0" err="1"/>
              <a:t>nhóm</a:t>
            </a:r>
            <a:r>
              <a:rPr lang="en-US" dirty="0"/>
              <a:t>. </a:t>
            </a:r>
            <a:endParaRPr lang="en-US" dirty="0"/>
          </a:p>
          <a:p>
            <a:r>
              <a:rPr lang="en-US" dirty="0"/>
              <a:t>+ </a:t>
            </a:r>
            <a:r>
              <a:rPr lang="en-US" dirty="0" err="1"/>
              <a:t>Sách</a:t>
            </a:r>
            <a:r>
              <a:rPr lang="en-US" dirty="0"/>
              <a:t> Modern OS 5</a:t>
            </a:r>
            <a:r>
              <a:rPr lang="en-US" baseline="30000" dirty="0"/>
              <a:t>th</a:t>
            </a:r>
            <a:r>
              <a:rPr lang="en-US" dirty="0"/>
              <a:t> </a:t>
            </a:r>
            <a:r>
              <a:rPr lang="en-US" dirty="0" err="1"/>
              <a:t>vẫn</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cấm</a:t>
            </a:r>
            <a:r>
              <a:rPr lang="en-US" dirty="0"/>
              <a:t> </a:t>
            </a:r>
            <a:r>
              <a:rPr lang="en-US" dirty="0" err="1"/>
              <a:t>ngắt</a:t>
            </a:r>
            <a:r>
              <a:rPr lang="en-US" dirty="0"/>
              <a:t>, </a:t>
            </a:r>
            <a:r>
              <a:rPr lang="en-US" dirty="0" err="1"/>
              <a:t>tuy</a:t>
            </a:r>
            <a:r>
              <a:rPr lang="en-US" dirty="0"/>
              <a:t> </a:t>
            </a:r>
            <a:r>
              <a:rPr lang="en-US" dirty="0" err="1"/>
              <a:t>nhiên</a:t>
            </a:r>
            <a:r>
              <a:rPr lang="en-US" dirty="0"/>
              <a:t> </a:t>
            </a:r>
            <a:r>
              <a:rPr lang="en-US" dirty="0" err="1"/>
              <a:t>xếp</a:t>
            </a:r>
            <a:r>
              <a:rPr lang="en-US" dirty="0"/>
              <a:t> </a:t>
            </a:r>
            <a:r>
              <a:rPr lang="en-US" dirty="0" err="1"/>
              <a:t>nó</a:t>
            </a:r>
            <a:r>
              <a:rPr lang="en-US" dirty="0"/>
              <a:t> </a:t>
            </a:r>
            <a:r>
              <a:rPr lang="en-US" dirty="0" err="1"/>
              <a:t>vào</a:t>
            </a:r>
            <a:r>
              <a:rPr lang="en-US" dirty="0"/>
              <a:t> </a:t>
            </a:r>
            <a:r>
              <a:rPr lang="en-US" dirty="0" err="1"/>
              <a:t>nhóm</a:t>
            </a:r>
            <a:r>
              <a:rPr lang="en-US" dirty="0"/>
              <a:t> busy waiting. </a:t>
            </a:r>
            <a:endParaRPr lang="en-US" dirty="0"/>
          </a:p>
          <a:p>
            <a:r>
              <a:rPr lang="en-US" dirty="0"/>
              <a:t>+ </a:t>
            </a:r>
            <a:r>
              <a:rPr lang="en-US" dirty="0" err="1"/>
              <a:t>Bản</a:t>
            </a:r>
            <a:r>
              <a:rPr lang="en-US" dirty="0"/>
              <a:t> </a:t>
            </a:r>
            <a:r>
              <a:rPr lang="en-US" dirty="0" err="1"/>
              <a:t>chất</a:t>
            </a:r>
            <a:r>
              <a:rPr lang="en-US" dirty="0"/>
              <a:t> </a:t>
            </a:r>
            <a:r>
              <a:rPr lang="en-US" dirty="0" err="1"/>
              <a:t>ngắt</a:t>
            </a:r>
            <a:r>
              <a:rPr lang="en-US" dirty="0"/>
              <a:t> </a:t>
            </a:r>
            <a:r>
              <a:rPr lang="en-US" dirty="0" err="1"/>
              <a:t>có</a:t>
            </a:r>
            <a:r>
              <a:rPr lang="en-US" dirty="0"/>
              <a:t> </a:t>
            </a:r>
            <a:r>
              <a:rPr lang="en-US" dirty="0" err="1"/>
              <a:t>thể</a:t>
            </a:r>
            <a:r>
              <a:rPr lang="en-US" dirty="0"/>
              <a:t> </a:t>
            </a:r>
            <a:r>
              <a:rPr lang="en-US" dirty="0" err="1"/>
              <a:t>được</a:t>
            </a:r>
            <a:r>
              <a:rPr lang="en-US" dirty="0"/>
              <a:t> can </a:t>
            </a:r>
            <a:r>
              <a:rPr lang="en-US" dirty="0" err="1"/>
              <a:t>thiệp</a:t>
            </a:r>
            <a:r>
              <a:rPr lang="en-US" dirty="0"/>
              <a:t> </a:t>
            </a:r>
            <a:r>
              <a:rPr lang="en-US" dirty="0" err="1"/>
              <a:t>theo</a:t>
            </a:r>
            <a:r>
              <a:rPr lang="en-US" dirty="0"/>
              <a:t> </a:t>
            </a:r>
            <a:r>
              <a:rPr lang="en-US" dirty="0" err="1"/>
              <a:t>cả</a:t>
            </a:r>
            <a:r>
              <a:rPr lang="en-US" dirty="0"/>
              <a:t> </a:t>
            </a:r>
            <a:r>
              <a:rPr lang="en-US" dirty="0" err="1"/>
              <a:t>phần</a:t>
            </a:r>
            <a:r>
              <a:rPr lang="en-US" dirty="0"/>
              <a:t> </a:t>
            </a:r>
            <a:r>
              <a:rPr lang="en-US" dirty="0" err="1"/>
              <a:t>cứng</a:t>
            </a:r>
            <a:r>
              <a:rPr lang="en-US" dirty="0"/>
              <a:t> </a:t>
            </a:r>
            <a:r>
              <a:rPr lang="en-US" dirty="0" err="1"/>
              <a:t>lẫn</a:t>
            </a:r>
            <a:r>
              <a:rPr lang="en-US" dirty="0"/>
              <a:t> </a:t>
            </a:r>
            <a:r>
              <a:rPr lang="en-US" dirty="0" err="1"/>
              <a:t>phần</a:t>
            </a:r>
            <a:r>
              <a:rPr lang="en-US" dirty="0"/>
              <a:t> </a:t>
            </a:r>
            <a:r>
              <a:rPr lang="en-US" dirty="0" err="1"/>
              <a:t>mềm</a:t>
            </a:r>
            <a:r>
              <a:rPr lang="en-US" dirty="0"/>
              <a:t>. </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endParaRPr lang="en-US" sz="1400" b="1"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GV </a:t>
            </a:r>
            <a:r>
              <a:rPr lang="en-US" dirty="0" err="1"/>
              <a:t>hướng</a:t>
            </a:r>
            <a:r>
              <a:rPr lang="en-US" dirty="0"/>
              <a:t> </a:t>
            </a:r>
            <a:r>
              <a:rPr lang="en-US" dirty="0" err="1"/>
              <a:t>dẫn</a:t>
            </a:r>
            <a:r>
              <a:rPr lang="en-US" dirty="0"/>
              <a:t> SV </a:t>
            </a:r>
            <a:r>
              <a:rPr lang="en-US" dirty="0" err="1"/>
              <a:t>phân</a:t>
            </a:r>
            <a:r>
              <a:rPr lang="en-US" dirty="0"/>
              <a:t> </a:t>
            </a:r>
            <a:r>
              <a:rPr lang="en-US" dirty="0" err="1"/>
              <a:t>tích</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2 </a:t>
            </a:r>
            <a:r>
              <a:rPr lang="en-US" dirty="0" err="1"/>
              <a:t>có</a:t>
            </a:r>
            <a:r>
              <a:rPr lang="en-US" dirty="0"/>
              <a:t> </a:t>
            </a:r>
            <a:r>
              <a:rPr lang="en-US" dirty="0" err="1"/>
              <a:t>thỏa</a:t>
            </a:r>
            <a:r>
              <a:rPr lang="en-US" dirty="0"/>
              <a:t> </a:t>
            </a:r>
            <a:r>
              <a:rPr lang="en-US" dirty="0" err="1"/>
              <a:t>mãn</a:t>
            </a:r>
            <a:r>
              <a:rPr lang="en-US" dirty="0"/>
              <a:t> </a:t>
            </a:r>
            <a:r>
              <a:rPr lang="en-US" dirty="0" err="1"/>
              <a:t>cả</a:t>
            </a:r>
            <a:r>
              <a:rPr lang="en-US" dirty="0"/>
              <a:t> 3 </a:t>
            </a:r>
            <a:r>
              <a:rPr lang="en-US" dirty="0" err="1"/>
              <a:t>yêu</a:t>
            </a:r>
            <a:r>
              <a:rPr lang="en-US" dirty="0"/>
              <a:t> </a:t>
            </a:r>
            <a:r>
              <a:rPr lang="en-US" dirty="0" err="1"/>
              <a:t>cầu</a:t>
            </a:r>
            <a:r>
              <a:rPr lang="en-US" dirty="0"/>
              <a:t> hay </a:t>
            </a:r>
            <a:r>
              <a:rPr lang="en-US" dirty="0" err="1"/>
              <a:t>không</a:t>
            </a:r>
            <a:r>
              <a:rPr lang="en-US" dirty="0"/>
              <a:t>? (</a:t>
            </a:r>
            <a:r>
              <a:rPr lang="en-US" dirty="0" err="1"/>
              <a:t>thực</a:t>
            </a:r>
            <a:r>
              <a:rPr lang="en-US" dirty="0"/>
              <a:t> </a:t>
            </a:r>
            <a:r>
              <a:rPr lang="en-US" dirty="0" err="1"/>
              <a:t>hiện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với</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1)</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*Các thao tác độc lập với nhau là các thao tác mà dữ liệu trên các thao tác đó không có sự liên quan đến nhau.</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Câu hỏi về compare_and_swap</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 bài tập x++, x == 20</a:t>
            </a:r>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US" dirty="0"/>
          </a:p>
        </p:txBody>
      </p:sp>
      <p:sp>
        <p:nvSpPr>
          <p:cNvPr id="7" name="Freeform 6"/>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58527" y="40944"/>
            <a:ext cx="2869771" cy="1563379"/>
            <a:chOff x="44879" y="27296"/>
            <a:chExt cx="2869771" cy="1563379"/>
          </a:xfrm>
          <a:solidFill>
            <a:srgbClr val="0072FF"/>
          </a:solidFill>
        </p:grpSpPr>
        <p:cxnSp>
          <p:nvCxnSpPr>
            <p:cNvPr id="10" name="Straight Connector 9"/>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userDrawn="1"/>
        </p:nvGrpSpPr>
        <p:grpSpPr>
          <a:xfrm flipH="1" flipV="1">
            <a:off x="9263702" y="5253677"/>
            <a:ext cx="2869771" cy="1563379"/>
            <a:chOff x="44879" y="27296"/>
            <a:chExt cx="2869771" cy="1563379"/>
          </a:xfrm>
          <a:solidFill>
            <a:srgbClr val="0072FF"/>
          </a:solidFill>
        </p:grpSpPr>
        <p:cxnSp>
          <p:nvCxnSpPr>
            <p:cNvPr id="15" name="Straight Connector 14"/>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descr="A picture containing clipart, vector graphics&#10;&#10;Description automatically generated"/>
          <p:cNvPicPr>
            <a:picLocks noChangeAspect="1"/>
          </p:cNvPicPr>
          <p:nvPr userDrawn="1"/>
        </p:nvPicPr>
        <p:blipFill>
          <a:blip r:embed="rId3" cstate="screen"/>
          <a:stretch>
            <a:fillRect/>
          </a:stretch>
        </p:blipFill>
        <p:spPr>
          <a:xfrm>
            <a:off x="412638" y="362637"/>
            <a:ext cx="544288" cy="450213"/>
          </a:xfrm>
          <a:prstGeom prst="rect">
            <a:avLst/>
          </a:prstGeom>
        </p:spPr>
      </p:pic>
      <p:sp>
        <p:nvSpPr>
          <p:cNvPr id="24" name="TextBox 23"/>
          <p:cNvSpPr txBox="1"/>
          <p:nvPr userDrawn="1"/>
        </p:nvSpPr>
        <p:spPr>
          <a:xfrm>
            <a:off x="956926" y="326133"/>
            <a:ext cx="3996607" cy="523220"/>
          </a:xfrm>
          <a:prstGeom prst="rect">
            <a:avLst/>
          </a:prstGeom>
          <a:noFill/>
        </p:spPr>
        <p:txBody>
          <a:bodyPr wrap="none" rtlCol="0" anchor="ctr">
            <a:spAutoFit/>
          </a:bodyPr>
          <a:lstStyle/>
          <a:p>
            <a:r>
              <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endParaRPr lang="en-US"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a:p>
            <a:r>
              <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endParaRPr lang="en-US"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endParaRPr>
          </a:p>
        </p:txBody>
      </p:sp>
      <p:sp>
        <p:nvSpPr>
          <p:cNvPr id="26" name="Oval 25"/>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US"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US" smtClean="0"/>
            </a:fld>
            <a:endParaRPr lang="en-US" dirty="0"/>
          </a:p>
        </p:txBody>
      </p:sp>
      <p:sp>
        <p:nvSpPr>
          <p:cNvPr id="34" name="Text Placeholder 33"/>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US"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TÊN MÔN HỌC</a:t>
            </a:r>
            <a:endParaRPr lang="en-US" dirty="0"/>
          </a:p>
        </p:txBody>
      </p:sp>
      <p:sp>
        <p:nvSpPr>
          <p:cNvPr id="36" name="Text Placeholder 35"/>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US"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US" dirty="0"/>
              <a:t>CHƯƠNG X: TÊN CHƯƠNG</a:t>
            </a:r>
            <a:endParaRPr lang="en-US" dirty="0"/>
          </a:p>
        </p:txBody>
      </p:sp>
      <p:sp>
        <p:nvSpPr>
          <p:cNvPr id="42" name="Text Placeholder 41"/>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US" dirty="0"/>
              <a:t>Trình bày: Tên Giảng viên</a:t>
            </a:r>
            <a:endParaRPr lang="en-US" dirty="0"/>
          </a:p>
        </p:txBody>
      </p:sp>
      <p:sp>
        <p:nvSpPr>
          <p:cNvPr id="46" name="Text Placeholder 45"/>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2" name="Date Placeholder 1"/>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54A97B4-410E-49ED-83C8-85AB1344C448}" type="datetime4">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userDrawn="1"/>
        </p:nvPicPr>
        <p:blipFill rotWithShape="1">
          <a:blip r:embed="rId2" cstate="screen"/>
          <a:srcRect/>
          <a:stretch>
            <a:fillRect/>
          </a:stretch>
        </p:blipFill>
        <p:spPr>
          <a:xfrm>
            <a:off x="-1" y="-1"/>
            <a:ext cx="12192001" cy="6854889"/>
          </a:xfrm>
          <a:prstGeom prst="rect">
            <a:avLst/>
          </a:prstGeom>
        </p:spPr>
      </p:pic>
      <p:sp>
        <p:nvSpPr>
          <p:cNvPr id="7" name="Rectangle 6"/>
          <p:cNvSpPr/>
          <p:nvPr userDrawn="1"/>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1" name="Freeform 30"/>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5" name="Slide Number Placeholder 4"/>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33" name="Text Placeholder 32"/>
          <p:cNvSpPr>
            <a:spLocks noGrp="1"/>
          </p:cNvSpPr>
          <p:nvPr userDrawn="1">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US"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TÊN MỤC</a:t>
            </a:r>
            <a:endParaRPr lang="en-US" dirty="0"/>
          </a:p>
        </p:txBody>
      </p:sp>
      <p:sp>
        <p:nvSpPr>
          <p:cNvPr id="35" name="Text Placeholder 34"/>
          <p:cNvSpPr>
            <a:spLocks noGrp="1"/>
          </p:cNvSpPr>
          <p:nvPr userDrawn="1">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US"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US" dirty="0"/>
              <a:t>1.x. TÊN MỤC CON (NẾU CÓ)</a:t>
            </a:r>
            <a:endParaRPr lang="en-US" dirty="0"/>
          </a:p>
        </p:txBody>
      </p:sp>
      <p:sp>
        <p:nvSpPr>
          <p:cNvPr id="37" name="Text Placeholder 36"/>
          <p:cNvSpPr>
            <a:spLocks noGrp="1"/>
          </p:cNvSpPr>
          <p:nvPr userDrawn="1">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US"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39" name="Text Placeholder 38"/>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US"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01.</a:t>
            </a:r>
            <a:endParaRPr lang="en-US" dirty="0"/>
          </a:p>
        </p:txBody>
      </p:sp>
      <p:cxnSp>
        <p:nvCxnSpPr>
          <p:cNvPr id="41" name="Straight Connector 40"/>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705B60BD-E743-4A9D-999B-A9A8E55BF761}" type="datetime4">
              <a:rPr lang="en-US" smtClean="0"/>
            </a:fld>
            <a:endParaRPr lang="en-US" dirty="0"/>
          </a:p>
        </p:txBody>
      </p:sp>
      <p:sp>
        <p:nvSpPr>
          <p:cNvPr id="3" name="Footer Placeholder 2"/>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ục lục">
    <p:spTree>
      <p:nvGrpSpPr>
        <p:cNvPr id="1" name=""/>
        <p:cNvGrpSpPr/>
        <p:nvPr/>
      </p:nvGrpSpPr>
      <p:grpSpPr>
        <a:xfrm>
          <a:off x="0" y="0"/>
          <a:ext cx="0" cy="0"/>
          <a:chOff x="0" y="0"/>
          <a:chExt cx="0" cy="0"/>
        </a:xfrm>
      </p:grpSpPr>
      <p:sp>
        <p:nvSpPr>
          <p:cNvPr id="80"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userDrawn="1"/>
        </p:nvGrpSpPr>
        <p:grpSpPr>
          <a:xfrm flipH="1" flipV="1">
            <a:off x="9263702" y="5930537"/>
            <a:ext cx="2869771" cy="886519"/>
            <a:chOff x="44879" y="27296"/>
            <a:chExt cx="2869771" cy="886519"/>
          </a:xfrm>
          <a:solidFill>
            <a:srgbClr val="0072FF"/>
          </a:solidFill>
        </p:grpSpPr>
        <p:cxnSp>
          <p:nvCxnSpPr>
            <p:cNvPr id="82" name="Straight Connector 81"/>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US" dirty="0"/>
          </a:p>
        </p:txBody>
      </p:sp>
      <p:grpSp>
        <p:nvGrpSpPr>
          <p:cNvPr id="36" name="Group 35"/>
          <p:cNvGrpSpPr/>
          <p:nvPr userDrawn="1"/>
        </p:nvGrpSpPr>
        <p:grpSpPr>
          <a:xfrm>
            <a:off x="-2395022" y="1121391"/>
            <a:ext cx="4841288" cy="5054000"/>
            <a:chOff x="-1259888" y="901609"/>
            <a:chExt cx="4841288" cy="5054000"/>
          </a:xfrm>
        </p:grpSpPr>
        <p:grpSp>
          <p:nvGrpSpPr>
            <p:cNvPr id="6" name="Group 5"/>
            <p:cNvGrpSpPr/>
            <p:nvPr userDrawn="1"/>
          </p:nvGrpSpPr>
          <p:grpSpPr>
            <a:xfrm>
              <a:off x="-1225468" y="901609"/>
              <a:ext cx="4806868" cy="664514"/>
              <a:chOff x="0" y="901609"/>
              <a:chExt cx="4806868" cy="664514"/>
            </a:xfrm>
          </p:grpSpPr>
          <p:cxnSp>
            <p:nvCxnSpPr>
              <p:cNvPr id="7" name="Straight Connector 6"/>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userDrawn="1"/>
          </p:nvGrpSpPr>
          <p:grpSpPr>
            <a:xfrm flipV="1">
              <a:off x="-1225468" y="5291095"/>
              <a:ext cx="4806868" cy="664514"/>
              <a:chOff x="0" y="1232525"/>
              <a:chExt cx="4806868" cy="664514"/>
            </a:xfrm>
          </p:grpSpPr>
          <p:cxnSp>
            <p:nvCxnSpPr>
              <p:cNvPr id="12" name="Straight Connector 11"/>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1225469" y="1860637"/>
              <a:ext cx="3835321" cy="547270"/>
              <a:chOff x="-1" y="1860637"/>
              <a:chExt cx="3835321" cy="547270"/>
            </a:xfrm>
          </p:grpSpPr>
          <p:sp>
            <p:nvSpPr>
              <p:cNvPr id="17" name="Oval 16"/>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flipV="1">
              <a:off x="-1259888" y="4408929"/>
              <a:ext cx="3835321" cy="547270"/>
              <a:chOff x="-1" y="1860637"/>
              <a:chExt cx="3835321" cy="547270"/>
            </a:xfrm>
          </p:grpSpPr>
          <p:sp>
            <p:nvSpPr>
              <p:cNvPr id="22" name="Oval 21"/>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1252333" y="2715185"/>
              <a:ext cx="2776521" cy="436736"/>
              <a:chOff x="-26865" y="2715185"/>
              <a:chExt cx="2776521" cy="436736"/>
            </a:xfrm>
          </p:grpSpPr>
          <p:cxnSp>
            <p:nvCxnSpPr>
              <p:cNvPr id="27" name="Straight Connector 26"/>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1225468" y="3843225"/>
              <a:ext cx="2802371" cy="433101"/>
              <a:chOff x="-34420" y="3843718"/>
              <a:chExt cx="2802371" cy="433101"/>
            </a:xfrm>
          </p:grpSpPr>
          <p:cxnSp>
            <p:nvCxnSpPr>
              <p:cNvPr id="32" name="Straight Connector 31"/>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p:cNvGrpSpPr/>
          <p:nvPr userDrawn="1"/>
        </p:nvGrpSpPr>
        <p:grpSpPr>
          <a:xfrm flipH="1">
            <a:off x="9712829" y="1121391"/>
            <a:ext cx="4841288" cy="5054000"/>
            <a:chOff x="-1259888" y="901609"/>
            <a:chExt cx="4841288" cy="5054000"/>
          </a:xfrm>
        </p:grpSpPr>
        <p:grpSp>
          <p:nvGrpSpPr>
            <p:cNvPr id="38" name="Group 37"/>
            <p:cNvGrpSpPr/>
            <p:nvPr userDrawn="1"/>
          </p:nvGrpSpPr>
          <p:grpSpPr>
            <a:xfrm>
              <a:off x="-1225468" y="901609"/>
              <a:ext cx="4806868" cy="664514"/>
              <a:chOff x="0" y="901609"/>
              <a:chExt cx="4806868" cy="664514"/>
            </a:xfrm>
          </p:grpSpPr>
          <p:cxnSp>
            <p:nvCxnSpPr>
              <p:cNvPr id="64" name="Straight Connector 63"/>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p:cNvGrpSpPr/>
            <p:nvPr userDrawn="1"/>
          </p:nvGrpSpPr>
          <p:grpSpPr>
            <a:xfrm flipV="1">
              <a:off x="-1225468" y="5291095"/>
              <a:ext cx="4806868" cy="664514"/>
              <a:chOff x="0" y="1232525"/>
              <a:chExt cx="4806868" cy="664514"/>
            </a:xfrm>
          </p:grpSpPr>
          <p:cxnSp>
            <p:nvCxnSpPr>
              <p:cNvPr id="60" name="Straight Connector 59"/>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a:off x="-1225469" y="1860637"/>
              <a:ext cx="3835321" cy="547270"/>
              <a:chOff x="-1" y="1860637"/>
              <a:chExt cx="3835321" cy="547270"/>
            </a:xfrm>
          </p:grpSpPr>
          <p:sp>
            <p:nvSpPr>
              <p:cNvPr id="56" name="Oval 55"/>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userDrawn="1"/>
          </p:nvGrpSpPr>
          <p:grpSpPr>
            <a:xfrm flipV="1">
              <a:off x="-1259888" y="4408929"/>
              <a:ext cx="3835321" cy="547270"/>
              <a:chOff x="-1" y="1860637"/>
              <a:chExt cx="3835321" cy="547270"/>
            </a:xfrm>
          </p:grpSpPr>
          <p:sp>
            <p:nvSpPr>
              <p:cNvPr id="52" name="Oval 51"/>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1252333" y="2715185"/>
              <a:ext cx="2776521" cy="436736"/>
              <a:chOff x="-26865" y="2715185"/>
              <a:chExt cx="2776521" cy="436736"/>
            </a:xfrm>
          </p:grpSpPr>
          <p:cxnSp>
            <p:nvCxnSpPr>
              <p:cNvPr id="48" name="Straight Connector 47"/>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p:cNvGrpSpPr/>
            <p:nvPr userDrawn="1"/>
          </p:nvGrpSpPr>
          <p:grpSpPr>
            <a:xfrm>
              <a:off x="-1225468" y="3843225"/>
              <a:ext cx="2802371" cy="433101"/>
              <a:chOff x="-34420" y="3843718"/>
              <a:chExt cx="2802371" cy="433101"/>
            </a:xfrm>
          </p:grpSpPr>
          <p:cxnSp>
            <p:nvCxnSpPr>
              <p:cNvPr id="44" name="Straight Connector 43"/>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11900400" y="6566400"/>
            <a:ext cx="291600" cy="291600"/>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
        <p:nvSpPr>
          <p:cNvPr id="70" name="TextBox 69"/>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endParaRPr lang="en-US" dirty="0"/>
          </a:p>
          <a:p>
            <a:pPr lvl="0"/>
            <a:r>
              <a:rPr lang="en-US" dirty="0" err="1"/>
              <a:t>Mục</a:t>
            </a:r>
            <a:r>
              <a:rPr lang="en-US" dirty="0"/>
              <a:t> 2</a:t>
            </a:r>
            <a:endParaRPr lang="en-US" dirty="0"/>
          </a:p>
          <a:p>
            <a:pPr lvl="0"/>
            <a:r>
              <a:rPr lang="en-US" dirty="0" err="1"/>
              <a:t>Mục</a:t>
            </a:r>
            <a:r>
              <a:rPr lang="en-US" dirty="0"/>
              <a:t> 3</a:t>
            </a:r>
            <a:endParaRPr lang="en-US" dirty="0"/>
          </a:p>
          <a:p>
            <a:pPr lvl="0"/>
            <a:r>
              <a:rPr lang="en-US" dirty="0" err="1"/>
              <a:t>Mục</a:t>
            </a:r>
            <a:r>
              <a:rPr lang="en-US" dirty="0"/>
              <a:t> 4</a:t>
            </a:r>
            <a:endParaRPr lang="en-US" dirty="0"/>
          </a:p>
          <a:p>
            <a:pPr lvl="0"/>
            <a:r>
              <a:rPr lang="en-US" dirty="0" err="1"/>
              <a:t>Mục</a:t>
            </a:r>
            <a:r>
              <a:rPr lang="en-US" dirty="0"/>
              <a:t> 5</a:t>
            </a:r>
            <a:endParaRPr lang="en-US" dirty="0"/>
          </a:p>
        </p:txBody>
      </p:sp>
      <p:sp>
        <p:nvSpPr>
          <p:cNvPr id="75" name="Isosceles Triangle 12"/>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userDrawn="1"/>
        </p:nvGrpSpPr>
        <p:grpSpPr>
          <a:xfrm>
            <a:off x="58527" y="40944"/>
            <a:ext cx="2869771" cy="886519"/>
            <a:chOff x="44879" y="27296"/>
            <a:chExt cx="2869771" cy="886519"/>
          </a:xfrm>
          <a:solidFill>
            <a:srgbClr val="0072FF"/>
          </a:solidFill>
        </p:grpSpPr>
        <p:cxnSp>
          <p:nvCxnSpPr>
            <p:cNvPr id="77" name="Straight Connector 76"/>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FFFE16E-0AD9-41B8-9BDD-CE86B5D3DCDC}" type="datetime4">
              <a:rPr lang="en-US" smtClean="0"/>
            </a:fld>
            <a:endParaRPr lang="en-US" dirty="0"/>
          </a:p>
        </p:txBody>
      </p:sp>
      <p:sp>
        <p:nvSpPr>
          <p:cNvPr id="68" name="Text Placeholder 67"/>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endParaRPr lang="en-US" dirty="0"/>
          </a:p>
        </p:txBody>
      </p:sp>
      <p:sp>
        <p:nvSpPr>
          <p:cNvPr id="71"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p:nvPicPr>
        <p:blipFill rotWithShape="1">
          <a:blip r:embed="rId2" cstate="screen"/>
          <a:srcRect/>
          <a:stretch>
            <a:fillRect/>
          </a:stretch>
        </p:blipFill>
        <p:spPr>
          <a:xfrm>
            <a:off x="-1" y="-1"/>
            <a:ext cx="12192001" cy="6854889"/>
          </a:xfrm>
          <a:prstGeom prst="rect">
            <a:avLst/>
          </a:prstGeom>
        </p:spPr>
      </p:pic>
      <p:sp>
        <p:nvSpPr>
          <p:cNvPr id="7" name="Rectangle 6"/>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2" name="Date Placeholder 1"/>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fld>
            <a:endParaRPr lang="en-US"/>
          </a:p>
        </p:txBody>
      </p:sp>
      <p:sp>
        <p:nvSpPr>
          <p:cNvPr id="3" name="Footer Placeholder 2"/>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US"/>
          </a:p>
        </p:txBody>
      </p:sp>
      <p:sp>
        <p:nvSpPr>
          <p:cNvPr id="29" name="Oval 28"/>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a:xfrm>
            <a:off x="6586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a:p>
        </p:txBody>
      </p:sp>
      <p:sp>
        <p:nvSpPr>
          <p:cNvPr id="8" name="Text Placeholder 21"/>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US" dirty="0"/>
              <a:t>Họ và tên</a:t>
            </a:r>
            <a:br>
              <a:rPr lang="en-US" dirty="0"/>
            </a:br>
            <a:r>
              <a:rPr lang="en-US" dirty="0"/>
              <a:t>Email</a:t>
            </a:r>
            <a:br>
              <a:rPr lang="en-US" dirty="0"/>
            </a:br>
            <a:r>
              <a:rPr lang="en-US" dirty="0"/>
              <a:t>Khoa</a:t>
            </a:r>
            <a:endParaRPr lang="en-US" dirty="0"/>
          </a:p>
        </p:txBody>
      </p:sp>
      <p:grpSp>
        <p:nvGrpSpPr>
          <p:cNvPr id="34" name="Group 33"/>
          <p:cNvGrpSpPr/>
          <p:nvPr/>
        </p:nvGrpSpPr>
        <p:grpSpPr>
          <a:xfrm>
            <a:off x="-1" y="4458425"/>
            <a:ext cx="8647103" cy="664514"/>
            <a:chOff x="-349411" y="1322122"/>
            <a:chExt cx="8647103" cy="664514"/>
          </a:xfrm>
        </p:grpSpPr>
        <p:cxnSp>
          <p:nvCxnSpPr>
            <p:cNvPr id="36" name="Straight Connector 35"/>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Picture Placeholder 3"/>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US" dirty="0"/>
              <a:t>Profile picture</a:t>
            </a:r>
            <a:endParaRPr lang="en-US" dirty="0"/>
          </a:p>
        </p:txBody>
      </p:sp>
      <p:sp>
        <p:nvSpPr>
          <p:cNvPr id="39" name="Text Placeholder 38"/>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US"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p:cNvPicPr>
            <a:picLocks noChangeAspect="1"/>
          </p:cNvPicPr>
          <p:nvPr userDrawn="1"/>
        </p:nvPicPr>
        <p:blipFill rotWithShape="1">
          <a:blip r:embed="rId2" cstate="screen"/>
          <a:srcRect/>
          <a:stretch>
            <a:fillRect/>
          </a:stretch>
        </p:blipFill>
        <p:spPr>
          <a:xfrm>
            <a:off x="-1" y="-1"/>
            <a:ext cx="12192001" cy="6854889"/>
          </a:xfrm>
          <a:prstGeom prst="rect">
            <a:avLst/>
          </a:prstGeom>
        </p:spPr>
      </p:pic>
      <p:sp>
        <p:nvSpPr>
          <p:cNvPr id="7" name="Rectangle 6"/>
          <p:cNvSpPr/>
          <p:nvPr userDrawn="1"/>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58527" y="40944"/>
            <a:ext cx="2869771" cy="1563379"/>
            <a:chOff x="44879" y="27296"/>
            <a:chExt cx="2869771" cy="1563379"/>
          </a:xfrm>
          <a:solidFill>
            <a:srgbClr val="0072FF"/>
          </a:solidFill>
        </p:grpSpPr>
        <p:cxnSp>
          <p:nvCxnSpPr>
            <p:cNvPr id="20" name="Straight Connector 19"/>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userDrawn="1"/>
        </p:nvGrpSpPr>
        <p:grpSpPr>
          <a:xfrm flipH="1" flipV="1">
            <a:off x="9263702" y="5253677"/>
            <a:ext cx="2869771" cy="1563379"/>
            <a:chOff x="44879" y="27296"/>
            <a:chExt cx="2869771" cy="1563379"/>
          </a:xfrm>
          <a:solidFill>
            <a:srgbClr val="0072FF"/>
          </a:solidFill>
        </p:grpSpPr>
        <p:cxnSp>
          <p:nvCxnSpPr>
            <p:cNvPr id="25" name="Straight Connector 24"/>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US"/>
          </a:p>
        </p:txBody>
      </p:sp>
      <p:sp>
        <p:nvSpPr>
          <p:cNvPr id="33" name="Text Placeholder 32"/>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US"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TÊN MỤC</a:t>
            </a:r>
            <a:endParaRPr lang="en-US" dirty="0"/>
          </a:p>
        </p:txBody>
      </p:sp>
      <p:sp>
        <p:nvSpPr>
          <p:cNvPr id="35" name="Text Placeholder 34"/>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US"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US" dirty="0"/>
              <a:t>1.x. TÊN MỤC CON (NẾU CÓ)</a:t>
            </a:r>
            <a:endParaRPr lang="en-US" dirty="0"/>
          </a:p>
        </p:txBody>
      </p:sp>
      <p:sp>
        <p:nvSpPr>
          <p:cNvPr id="37" name="Text Placeholder 36"/>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US"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US" dirty="0"/>
          </a:p>
        </p:txBody>
      </p:sp>
      <p:sp>
        <p:nvSpPr>
          <p:cNvPr id="39" name="Text Placeholder 38"/>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US"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US" dirty="0"/>
              <a:t>01.</a:t>
            </a:r>
            <a:endParaRPr lang="en-US" dirty="0"/>
          </a:p>
        </p:txBody>
      </p:sp>
      <p:cxnSp>
        <p:nvCxnSpPr>
          <p:cNvPr id="41" name="Straight Connector 40"/>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1320A77E-31F0-4A5C-BED5-8F897F9626B9}" type="datetime4">
              <a:rPr lang="en-US" smtClean="0"/>
            </a:fld>
            <a:endParaRPr lang="en-US" dirty="0"/>
          </a:p>
        </p:txBody>
      </p:sp>
      <p:sp>
        <p:nvSpPr>
          <p:cNvPr id="3" name="Footer Placeholder 2"/>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5" name="Slide Number Placeholder 4"/>
          <p:cNvSpPr>
            <a:spLocks noGrp="1"/>
          </p:cNvSpPr>
          <p:nvPr userDrawn="1">
            <p:ph type="sldNum" sz="quarter" idx="12"/>
          </p:nvPr>
        </p:nvSpPr>
        <p:spPr>
          <a:xfrm>
            <a:off x="63122" y="6542216"/>
            <a:ext cx="292608" cy="315784"/>
          </a:xfrm>
        </p:spPr>
        <p:txBody>
          <a:bodyPr/>
          <a:lstStyle>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58527" y="40944"/>
            <a:ext cx="2869771" cy="1563379"/>
            <a:chOff x="44879" y="27296"/>
            <a:chExt cx="2869771" cy="1563379"/>
          </a:xfrm>
          <a:solidFill>
            <a:srgbClr val="0072FF"/>
          </a:solidFill>
        </p:grpSpPr>
        <p:cxnSp>
          <p:nvCxnSpPr>
            <p:cNvPr id="9" name="Straight Connector 8"/>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flipH="1" flipV="1">
            <a:off x="9263702" y="5253677"/>
            <a:ext cx="2869771" cy="1563379"/>
            <a:chOff x="44879" y="27296"/>
            <a:chExt cx="2869771" cy="1563379"/>
          </a:xfrm>
          <a:solidFill>
            <a:srgbClr val="0072FF"/>
          </a:solidFill>
        </p:grpSpPr>
        <p:cxnSp>
          <p:nvCxnSpPr>
            <p:cNvPr id="14" name="Straight Connector 13"/>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38200" y="625123"/>
            <a:ext cx="10515600" cy="979200"/>
          </a:xfrm>
        </p:spPr>
        <p:txBody>
          <a:bodyPr>
            <a:normAutofit/>
          </a:bodyPr>
          <a:lstStyle>
            <a:lvl1pPr>
              <a:defRPr sz="4400"/>
            </a:lvl1pPr>
          </a:lstStyle>
          <a:p>
            <a:r>
              <a:rPr lang="en-US" dirty="0"/>
              <a:t>Click to edit Master title style</a:t>
            </a:r>
            <a:endParaRPr lang="en-US" dirty="0"/>
          </a:p>
        </p:txBody>
      </p:sp>
      <p:sp>
        <p:nvSpPr>
          <p:cNvPr id="3" name="Content Placeholder 2"/>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11"/>
          </p:nvPr>
        </p:nvSpPr>
        <p:spPr>
          <a:xfrm>
            <a:off x="3644348" y="6475620"/>
            <a:ext cx="4903304" cy="263110"/>
          </a:xfrm>
        </p:spPr>
        <p:txBody>
          <a:bodyPr/>
          <a:lstStyle>
            <a:lvl1pPr marL="0" algn="ctr"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4" name="Date Placeholder 3"/>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644439D-8432-4671-98F6-CF08ACD7EB3E}" type="datetime4">
              <a:rPr lang="en-US" smtClean="0"/>
            </a:fld>
            <a:endParaRPr lang="en-US" dirty="0"/>
          </a:p>
        </p:txBody>
      </p:sp>
      <p:sp>
        <p:nvSpPr>
          <p:cNvPr id="18"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grpSp>
        <p:nvGrpSpPr>
          <p:cNvPr id="19" name="Group 18"/>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73423" y="6525456"/>
            <a:ext cx="291600" cy="291600"/>
          </a:xfrm>
        </p:spPr>
        <p:txBody>
          <a:bodyPr/>
          <a:lstStyle>
            <a:lvl1pPr algn="ctr">
              <a:defRPr lang="en-US"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p:cNvSpPr>
            <a:spLocks noGrp="1"/>
          </p:cNvSpPr>
          <p:nvPr>
            <p:ph type="title"/>
          </p:nvPr>
        </p:nvSpPr>
        <p:spPr>
          <a:xfrm>
            <a:off x="838200" y="625709"/>
            <a:ext cx="10515600" cy="978614"/>
          </a:xfrm>
        </p:spPr>
        <p:txBody>
          <a:bodyPr>
            <a:normAutofit/>
          </a:bodyPr>
          <a:lstStyle>
            <a:lvl1pPr>
              <a:defRPr sz="4800"/>
            </a:lvl1pPr>
          </a:lstStyle>
          <a:p>
            <a:r>
              <a:rPr lang="en-US" dirty="0"/>
              <a:t>Click to edit Master title style</a:t>
            </a:r>
            <a:endParaRPr lang="en-US" dirty="0"/>
          </a:p>
        </p:txBody>
      </p:sp>
      <p:sp>
        <p:nvSpPr>
          <p:cNvPr id="3" name="Content Placeholder 2"/>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11"/>
          </p:nvPr>
        </p:nvSpPr>
        <p:spPr>
          <a:xfrm>
            <a:off x="3535017" y="6481647"/>
            <a:ext cx="5121966" cy="239828"/>
          </a:xfrm>
        </p:spPr>
        <p:txBody>
          <a:bodyPr/>
          <a:lstStyle>
            <a:lvl1pPr>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10" name="Freeform 9"/>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58527" y="40944"/>
            <a:ext cx="2869771" cy="1563379"/>
            <a:chOff x="44879" y="27296"/>
            <a:chExt cx="2869771" cy="1563379"/>
          </a:xfrm>
          <a:solidFill>
            <a:srgbClr val="0072FF"/>
          </a:solidFill>
        </p:grpSpPr>
        <p:cxnSp>
          <p:nvCxnSpPr>
            <p:cNvPr id="13" name="Straight Connector 12"/>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flipH="1" flipV="1">
            <a:off x="9263702" y="5253677"/>
            <a:ext cx="2869771" cy="1563379"/>
            <a:chOff x="44879" y="27296"/>
            <a:chExt cx="2869771" cy="1563379"/>
          </a:xfrm>
          <a:solidFill>
            <a:srgbClr val="0072FF"/>
          </a:solidFill>
        </p:grpSpPr>
        <p:cxnSp>
          <p:nvCxnSpPr>
            <p:cNvPr id="18" name="Straight Connector 17"/>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15E620F-FE1B-4233-9584-5217F7FE251E}" type="datetime4">
              <a:rPr lang="en-US" smtClean="0"/>
            </a:fld>
            <a:endParaRPr lang="en-US" dirty="0"/>
          </a:p>
        </p:txBody>
      </p:sp>
      <p:grpSp>
        <p:nvGrpSpPr>
          <p:cNvPr id="8" name="Group 7"/>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5" name="Slide Number Placeholder 5"/>
          <p:cNvSpPr txBox="1"/>
          <p:nvPr userDrawn="1"/>
        </p:nvSpPr>
        <p:spPr>
          <a:xfrm>
            <a:off x="73423" y="6525456"/>
            <a:ext cx="291600" cy="291600"/>
          </a:xfrm>
          <a:prstGeom prst="rect">
            <a:avLst/>
          </a:prstGeom>
        </p:spPr>
        <p:txBody>
          <a:bodyPr vert="horz" lIns="91440" tIns="45720" rIns="91440" bIns="45720" rtlCol="0" anchor="ctr"/>
          <a:lstStyle>
            <a:defPPr>
              <a:defRPr lang="en-US"/>
            </a:defPPr>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fld>
            <a:endParaRPr lang="en-US" dirty="0"/>
          </a:p>
        </p:txBody>
      </p:sp>
      <p:sp>
        <p:nvSpPr>
          <p:cNvPr id="36"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p:cNvSpPr>
            <a:spLocks noGrp="1"/>
          </p:cNvSpPr>
          <p:nvPr>
            <p:ph type="title"/>
          </p:nvPr>
        </p:nvSpPr>
        <p:spPr>
          <a:xfrm>
            <a:off x="838198" y="624247"/>
            <a:ext cx="10515600" cy="979200"/>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7"/>
          <p:cNvSpPr>
            <a:spLocks noGrp="1"/>
          </p:cNvSpPr>
          <p:nvPr>
            <p:ph type="ftr" sz="quarter" idx="11"/>
          </p:nvPr>
        </p:nvSpPr>
        <p:spPr>
          <a:xfrm>
            <a:off x="3533429" y="6481647"/>
            <a:ext cx="5125142" cy="239828"/>
          </a:xfrm>
        </p:spPr>
        <p:txBody>
          <a:bodyPr/>
          <a:lstStyle>
            <a:lvl1pPr>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10" name="Freeform 9"/>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58527" y="40944"/>
            <a:ext cx="2869771" cy="1563379"/>
            <a:chOff x="44879" y="27296"/>
            <a:chExt cx="2869771" cy="1563379"/>
          </a:xfrm>
          <a:solidFill>
            <a:srgbClr val="0072FF"/>
          </a:solidFill>
        </p:grpSpPr>
        <p:cxnSp>
          <p:nvCxnSpPr>
            <p:cNvPr id="13" name="Straight Connector 12"/>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flipH="1" flipV="1">
            <a:off x="9263702" y="5253677"/>
            <a:ext cx="2869771" cy="1563379"/>
            <a:chOff x="44879" y="27296"/>
            <a:chExt cx="2869771" cy="1563379"/>
          </a:xfrm>
          <a:solidFill>
            <a:srgbClr val="0072FF"/>
          </a:solidFill>
        </p:grpSpPr>
        <p:cxnSp>
          <p:nvCxnSpPr>
            <p:cNvPr id="18" name="Straight Connector 17"/>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2AFCBB2E-19D4-4489-A987-393A5A646118}" type="datetime4">
              <a:rPr lang="en-US" smtClean="0"/>
            </a:fld>
            <a:endParaRPr lang="en-US" dirty="0"/>
          </a:p>
        </p:txBody>
      </p:sp>
      <p:grpSp>
        <p:nvGrpSpPr>
          <p:cNvPr id="29" name="Group 28"/>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7" name="Slide Number Placeholder 5"/>
          <p:cNvSpPr txBox="1"/>
          <p:nvPr userDrawn="1"/>
        </p:nvSpPr>
        <p:spPr>
          <a:xfrm>
            <a:off x="73423" y="6525456"/>
            <a:ext cx="291600" cy="291600"/>
          </a:xfrm>
          <a:prstGeom prst="rect">
            <a:avLst/>
          </a:prstGeom>
        </p:spPr>
        <p:txBody>
          <a:bodyPr vert="horz" lIns="91440" tIns="45720" rIns="91440" bIns="45720" rtlCol="0" anchor="ctr"/>
          <a:lstStyle>
            <a:defPPr>
              <a:defRPr lang="en-US"/>
            </a:defPPr>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fld>
            <a:endParaRPr lang="en-US" dirty="0"/>
          </a:p>
        </p:txBody>
      </p:sp>
      <p:sp>
        <p:nvSpPr>
          <p:cNvPr id="38"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p:cNvSpPr>
            <a:spLocks noGrp="1"/>
          </p:cNvSpPr>
          <p:nvPr>
            <p:ph type="title"/>
          </p:nvPr>
        </p:nvSpPr>
        <p:spPr>
          <a:xfrm>
            <a:off x="839788" y="417399"/>
            <a:ext cx="3932237" cy="1600200"/>
          </a:xfrm>
        </p:spPr>
        <p:txBody>
          <a:bodyPr anchor="b">
            <a:normAutofit/>
          </a:bodyPr>
          <a:lstStyle>
            <a:lvl1pPr>
              <a:defRPr sz="4000"/>
            </a:lvl1pPr>
          </a:lstStyle>
          <a:p>
            <a:r>
              <a:rPr lang="en-US" dirty="0"/>
              <a:t>Click to edit Master title style</a:t>
            </a:r>
            <a:endParaRPr lang="en-US" dirty="0"/>
          </a:p>
        </p:txBody>
      </p:sp>
      <p:sp>
        <p:nvSpPr>
          <p:cNvPr id="3" name="Content Placeholder 2"/>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6" name="Footer Placeholder 5"/>
          <p:cNvSpPr>
            <a:spLocks noGrp="1"/>
          </p:cNvSpPr>
          <p:nvPr>
            <p:ph type="ftr" sz="quarter" idx="11"/>
          </p:nvPr>
        </p:nvSpPr>
        <p:spPr>
          <a:xfrm>
            <a:off x="3564835" y="6481647"/>
            <a:ext cx="5062330" cy="239828"/>
          </a:xfrm>
        </p:spPr>
        <p:txBody>
          <a:bodyPr/>
          <a:lstStyle>
            <a:lvl1pPr>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8" name="Freeform 7"/>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58527" y="40944"/>
            <a:ext cx="2869771" cy="1563379"/>
            <a:chOff x="44879" y="27296"/>
            <a:chExt cx="2869771" cy="1563379"/>
          </a:xfrm>
          <a:solidFill>
            <a:srgbClr val="0072FF"/>
          </a:solidFill>
        </p:grpSpPr>
        <p:cxnSp>
          <p:nvCxnSpPr>
            <p:cNvPr id="11" name="Straight Connector 10"/>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flipH="1" flipV="1">
            <a:off x="9263702" y="5253677"/>
            <a:ext cx="2869771" cy="1563379"/>
            <a:chOff x="44879" y="27296"/>
            <a:chExt cx="2869771" cy="1563379"/>
          </a:xfrm>
          <a:solidFill>
            <a:srgbClr val="0072FF"/>
          </a:solidFill>
        </p:grpSpPr>
        <p:cxnSp>
          <p:nvCxnSpPr>
            <p:cNvPr id="16" name="Straight Connector 15"/>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18F60A-1660-4A42-9166-075A3A244FE0}" type="datetime4">
              <a:rPr lang="en-US" smtClean="0"/>
            </a:fld>
            <a:endParaRPr lang="en-US" dirty="0"/>
          </a:p>
        </p:txBody>
      </p:sp>
      <p:grpSp>
        <p:nvGrpSpPr>
          <p:cNvPr id="27" name="Group 26"/>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5" name="Slide Number Placeholder 5"/>
          <p:cNvSpPr txBox="1"/>
          <p:nvPr userDrawn="1"/>
        </p:nvSpPr>
        <p:spPr>
          <a:xfrm>
            <a:off x="73423" y="6525456"/>
            <a:ext cx="291600" cy="291600"/>
          </a:xfrm>
          <a:prstGeom prst="rect">
            <a:avLst/>
          </a:prstGeom>
        </p:spPr>
        <p:txBody>
          <a:bodyPr vert="horz" lIns="91440" tIns="45720" rIns="91440" bIns="45720" rtlCol="0" anchor="ctr"/>
          <a:lstStyle>
            <a:defPPr>
              <a:defRPr lang="en-US"/>
            </a:defPPr>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fld>
            <a:endParaRPr lang="en-US" dirty="0"/>
          </a:p>
        </p:txBody>
      </p:sp>
      <p:sp>
        <p:nvSpPr>
          <p:cNvPr id="36"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normAutofit/>
          </a:bodyPr>
          <a:lstStyle>
            <a:lvl1pPr>
              <a:defRPr sz="4000"/>
            </a:lvl1pPr>
          </a:lstStyle>
          <a:p>
            <a:r>
              <a:rPr lang="en-US" dirty="0"/>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6" name="Footer Placeholder 5"/>
          <p:cNvSpPr>
            <a:spLocks noGrp="1"/>
          </p:cNvSpPr>
          <p:nvPr>
            <p:ph type="ftr" sz="quarter" idx="11"/>
          </p:nvPr>
        </p:nvSpPr>
        <p:spPr>
          <a:xfrm>
            <a:off x="3485322" y="6481647"/>
            <a:ext cx="5221356" cy="239828"/>
          </a:xfrm>
        </p:spPr>
        <p:txBody>
          <a:bodyPr/>
          <a:lstStyle>
            <a:lvl1pPr>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US" dirty="0"/>
          </a:p>
        </p:txBody>
      </p:sp>
      <p:sp>
        <p:nvSpPr>
          <p:cNvPr id="8" name="Freeform 7"/>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userDrawn="1"/>
        </p:nvGrpSpPr>
        <p:grpSpPr>
          <a:xfrm>
            <a:off x="58527" y="40944"/>
            <a:ext cx="2869771" cy="1563379"/>
            <a:chOff x="44879" y="27296"/>
            <a:chExt cx="2869771" cy="1563379"/>
          </a:xfrm>
          <a:solidFill>
            <a:srgbClr val="0072FF"/>
          </a:solidFill>
        </p:grpSpPr>
        <p:cxnSp>
          <p:nvCxnSpPr>
            <p:cNvPr id="11" name="Straight Connector 10"/>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flipH="1" flipV="1">
            <a:off x="9263702" y="5253677"/>
            <a:ext cx="2869771" cy="1563379"/>
            <a:chOff x="44879" y="27296"/>
            <a:chExt cx="2869771" cy="1563379"/>
          </a:xfrm>
          <a:solidFill>
            <a:srgbClr val="0072FF"/>
          </a:solidFill>
        </p:grpSpPr>
        <p:cxnSp>
          <p:nvCxnSpPr>
            <p:cNvPr id="16" name="Straight Connector 15"/>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DF21BA8-E567-4E44-B8CB-B7A712A3C947}" type="datetime4">
              <a:rPr lang="en-US" smtClean="0"/>
            </a:fld>
            <a:endParaRPr lang="en-US" dirty="0"/>
          </a:p>
        </p:txBody>
      </p:sp>
      <p:grpSp>
        <p:nvGrpSpPr>
          <p:cNvPr id="27" name="Group 26"/>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panose="020B0604020202020204" pitchFamily="34" charset="0"/>
              <a:cs typeface="Arial" panose="020B0604020202020204" pitchFamily="34" charset="0"/>
            </a:endParaRPr>
          </a:p>
        </p:txBody>
      </p:sp>
      <p:sp>
        <p:nvSpPr>
          <p:cNvPr id="35" name="Slide Number Placeholder 5"/>
          <p:cNvSpPr txBox="1"/>
          <p:nvPr userDrawn="1"/>
        </p:nvSpPr>
        <p:spPr>
          <a:xfrm>
            <a:off x="73423" y="6525456"/>
            <a:ext cx="291600" cy="291600"/>
          </a:xfrm>
          <a:prstGeom prst="rect">
            <a:avLst/>
          </a:prstGeom>
        </p:spPr>
        <p:txBody>
          <a:bodyPr vert="horz" lIns="91440" tIns="45720" rIns="91440" bIns="45720" rtlCol="0" anchor="ctr"/>
          <a:lstStyle>
            <a:defPPr>
              <a:defRPr lang="en-US"/>
            </a:defPPr>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fld>
            <a:endParaRPr lang="en-US" dirty="0"/>
          </a:p>
        </p:txBody>
      </p:sp>
      <p:sp>
        <p:nvSpPr>
          <p:cNvPr id="36" name="Freeform 17"/>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E831-068B-4B49-B0CC-785BED19B648}" type="datetime4">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slide" Target="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GI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GI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GI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GI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2.sv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slide" Target="slide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8B0B3AC-44A8-D142-AAF6-9A453466E1A4}" type="slidenum">
              <a:rPr lang="en-US" smtClean="0"/>
            </a:fld>
            <a:endParaRPr lang="en-US" dirty="0"/>
          </a:p>
        </p:txBody>
      </p:sp>
      <p:sp>
        <p:nvSpPr>
          <p:cNvPr id="7" name="Text Placeholder 6"/>
          <p:cNvSpPr>
            <a:spLocks noGrp="1"/>
          </p:cNvSpPr>
          <p:nvPr>
            <p:ph type="body" sz="quarter" idx="13"/>
          </p:nvPr>
        </p:nvSpPr>
        <p:spPr/>
        <p:txBody>
          <a:bodyPr/>
          <a:lstStyle/>
          <a:p>
            <a:r>
              <a:rPr lang="en-US" dirty="0"/>
              <a:t>HỆ ĐIỀU HÀNH</a:t>
            </a:r>
            <a:endParaRPr lang="en-US" dirty="0"/>
          </a:p>
        </p:txBody>
      </p:sp>
      <p:sp>
        <p:nvSpPr>
          <p:cNvPr id="8" name="Text Placeholder 7"/>
          <p:cNvSpPr>
            <a:spLocks noGrp="1"/>
          </p:cNvSpPr>
          <p:nvPr>
            <p:ph type="body" sz="quarter" idx="14"/>
          </p:nvPr>
        </p:nvSpPr>
        <p:spPr/>
        <p:txBody>
          <a:bodyPr>
            <a:noAutofit/>
          </a:bodyPr>
          <a:lstStyle/>
          <a:p>
            <a:r>
              <a:rPr lang="en-US" sz="2800" dirty="0">
                <a:gradFill flip="none" rotWithShape="1">
                  <a:gsLst>
                    <a:gs pos="0">
                      <a:srgbClr val="4700D8"/>
                    </a:gs>
                    <a:gs pos="100000">
                      <a:srgbClr val="EC7171"/>
                    </a:gs>
                  </a:gsLst>
                  <a:lin ang="5400000" scaled="1"/>
                  <a:tileRect/>
                </a:gradFill>
              </a:rPr>
              <a:t>CHƯƠNG 5: ĐỒNG BỘ TIẾN TRÌNH (PHẦN 1)</a:t>
            </a:r>
            <a:endParaRPr lang="en-US" sz="2800" dirty="0">
              <a:gradFill flip="none" rotWithShape="1">
                <a:gsLst>
                  <a:gs pos="0">
                    <a:srgbClr val="4700D8"/>
                  </a:gs>
                  <a:gs pos="100000">
                    <a:srgbClr val="EC7171"/>
                  </a:gs>
                </a:gsLst>
                <a:lin ang="5400000" scaled="1"/>
                <a:tileRect/>
              </a:gradFill>
            </a:endParaRPr>
          </a:p>
        </p:txBody>
      </p:sp>
      <p:sp>
        <p:nvSpPr>
          <p:cNvPr id="9" name="Text Placeholder 8"/>
          <p:cNvSpPr>
            <a:spLocks noGrp="1"/>
          </p:cNvSpPr>
          <p:nvPr>
            <p:ph type="body" sz="quarter" idx="15"/>
          </p:nvPr>
        </p:nvSpPr>
        <p:spPr/>
        <p:txBody>
          <a:bodyPr/>
          <a:lstStyle/>
          <a:p>
            <a:r>
              <a:rPr lang="en-US" dirty="0"/>
              <a:t>Trình bày: </a:t>
            </a:r>
            <a:r>
              <a:rPr lang="en-US" dirty="0"/>
              <a:t>…</a:t>
            </a:r>
            <a:endParaRPr lang="en-US" dirty="0"/>
          </a:p>
        </p:txBody>
      </p:sp>
      <p:sp>
        <p:nvSpPr>
          <p:cNvPr id="10" name="Text Placeholder 9"/>
          <p:cNvSpPr>
            <a:spLocks noGrp="1"/>
          </p:cNvSpPr>
          <p:nvPr>
            <p:ph type="body" sz="quarter" idx="16"/>
          </p:nvPr>
        </p:nvSpPr>
        <p:spPr/>
        <p:txBody>
          <a:bodyPr/>
          <a:lstStyle/>
          <a:p>
            <a:r>
              <a:rPr lang="en-US" dirty="0"/>
              <a:t>Trong chương này, các vấn đề về đồng bộ tiến trình sẽ được thảo luận và làm rõ bao gồm: vì sao cần phải đồng bộ, các tiêu chuẩn về lời giải cho bài toán đồng bộ và các kỹ thuật đồng bộ.</a:t>
            </a:r>
            <a:endParaRPr lang="en-US" dirty="0"/>
          </a:p>
        </p:txBody>
      </p:sp>
      <p:sp>
        <p:nvSpPr>
          <p:cNvPr id="2" name="Footer Placeholder 1"/>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3" name="Text Placeholder 8"/>
          <p:cNvSpPr txBox="1"/>
          <p:nvPr/>
        </p:nvSpPr>
        <p:spPr>
          <a:xfrm>
            <a:off x="4680970" y="4963048"/>
            <a:ext cx="2830058" cy="34500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Trình bày: </a:t>
            </a:r>
            <a:r>
              <a:rPr lang="en-US" dirty="0"/>
              <a: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Bài toán Producer vs. Consumer</a:t>
            </a:r>
            <a:endParaRPr lang="en-US" dirty="0"/>
          </a:p>
        </p:txBody>
      </p:sp>
      <p:sp>
        <p:nvSpPr>
          <p:cNvPr id="10" name="Text Placeholder 9"/>
          <p:cNvSpPr>
            <a:spLocks noGrp="1"/>
          </p:cNvSpPr>
          <p:nvPr>
            <p:ph type="body" idx="1"/>
          </p:nvPr>
        </p:nvSpPr>
        <p:spPr>
          <a:xfrm>
            <a:off x="839789" y="1767458"/>
            <a:ext cx="3099166" cy="823912"/>
          </a:xfrm>
        </p:spPr>
        <p:txBody>
          <a:bodyPr/>
          <a:lstStyle/>
          <a:p>
            <a:r>
              <a:rPr lang="en-US" dirty="0">
                <a:gradFill>
                  <a:gsLst>
                    <a:gs pos="0">
                      <a:srgbClr val="00C6FF"/>
                    </a:gs>
                    <a:gs pos="100000">
                      <a:srgbClr val="0072FF"/>
                    </a:gs>
                  </a:gsLst>
                  <a:lin ang="5400000" scaled="1"/>
                </a:gradFill>
              </a:rPr>
              <a:t>Producer</a:t>
            </a:r>
            <a:endParaRPr lang="en-US" dirty="0">
              <a:gradFill>
                <a:gsLst>
                  <a:gs pos="0">
                    <a:srgbClr val="00C6FF"/>
                  </a:gs>
                  <a:gs pos="100000">
                    <a:srgbClr val="0072FF"/>
                  </a:gs>
                </a:gsLst>
                <a:lin ang="5400000" scaled="1"/>
              </a:gradFill>
            </a:endParaRPr>
          </a:p>
        </p:txBody>
      </p:sp>
      <p:sp>
        <p:nvSpPr>
          <p:cNvPr id="11" name="Content Placeholder 10"/>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item </a:t>
            </a:r>
            <a:r>
              <a:rPr lang="en-US" sz="1600" b="1" dirty="0" err="1">
                <a:latin typeface="Courier New" panose="02070309020205020404"/>
                <a:ea typeface="Courier New" panose="02070309020205020404"/>
                <a:cs typeface="Courier New" panose="02070309020205020404"/>
                <a:sym typeface="Courier New" panose="02070309020205020404"/>
              </a:rPr>
              <a:t>nextProduce</a:t>
            </a:r>
            <a:r>
              <a:rPr lang="en-US" sz="1600" b="1" dirty="0">
                <a:latin typeface="Courier New" panose="02070309020205020404"/>
                <a:ea typeface="Courier New" panose="02070309020205020404"/>
                <a:cs typeface="Courier New" panose="02070309020205020404"/>
                <a:sym typeface="Courier New" panose="02070309020205020404"/>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while(count == BUFFER_SIZE); 	</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a:t>
            </a:r>
            <a:r>
              <a:rPr lang="en-US" sz="1600" b="1" dirty="0" err="1">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khong</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 lam </a:t>
            </a:r>
            <a:r>
              <a:rPr lang="en-US" sz="1600" b="1" dirty="0" err="1">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gi</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buffer[in] = </a:t>
            </a:r>
            <a:r>
              <a:rPr lang="en-US" sz="1600" b="1" dirty="0" err="1">
                <a:latin typeface="Courier New" panose="02070309020205020404"/>
                <a:ea typeface="Courier New" panose="02070309020205020404"/>
                <a:cs typeface="Courier New" panose="02070309020205020404"/>
                <a:sym typeface="Courier New" panose="02070309020205020404"/>
              </a:rPr>
              <a:t>nextProducer</a:t>
            </a:r>
            <a:r>
              <a:rPr lang="en-US" sz="1600" b="1" dirty="0">
                <a:latin typeface="Courier New" panose="02070309020205020404"/>
                <a:ea typeface="Courier New" panose="02070309020205020404"/>
                <a:cs typeface="Courier New" panose="02070309020205020404"/>
                <a:sym typeface="Courier New" panose="02070309020205020404"/>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a:t>
            </a:r>
            <a:r>
              <a:rPr lang="en-US" sz="1600" b="1" dirty="0">
                <a:gradFill>
                  <a:gsLst>
                    <a:gs pos="0">
                      <a:srgbClr val="00C6FF"/>
                    </a:gs>
                    <a:gs pos="100000">
                      <a:srgbClr val="0072FF"/>
                    </a:gs>
                  </a:gsLst>
                  <a:lin ang="5400000" scaled="1"/>
                </a:gradFill>
                <a:latin typeface="Courier New" panose="02070309020205020404"/>
                <a:ea typeface="Courier New" panose="02070309020205020404"/>
                <a:cs typeface="Courier New" panose="02070309020205020404"/>
                <a:sym typeface="Courier New" panose="02070309020205020404"/>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in = (in+1)%BUFFER_SIZE;</a:t>
            </a:r>
            <a:endParaRPr lang="en-US" sz="1600" b="1" dirty="0">
              <a:latin typeface="Courier New" panose="02070309020205020404"/>
              <a:ea typeface="Courier New" panose="02070309020205020404"/>
              <a:cs typeface="Courier New" panose="02070309020205020404"/>
              <a:sym typeface="Courier New" panose="02070309020205020404"/>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a:t>
            </a:r>
            <a:endParaRPr lang="en-US" sz="1600" b="1" dirty="0"/>
          </a:p>
        </p:txBody>
      </p:sp>
      <p:sp>
        <p:nvSpPr>
          <p:cNvPr id="12" name="Text Placeholder 11"/>
          <p:cNvSpPr>
            <a:spLocks noGrp="1"/>
          </p:cNvSpPr>
          <p:nvPr>
            <p:ph type="body" sz="quarter" idx="3"/>
          </p:nvPr>
        </p:nvSpPr>
        <p:spPr>
          <a:xfrm>
            <a:off x="7172851" y="1767458"/>
            <a:ext cx="3114429" cy="823912"/>
          </a:xfrm>
        </p:spPr>
        <p:txBody>
          <a:bodyPr/>
          <a:lstStyle/>
          <a:p>
            <a:r>
              <a:rPr lang="en-US" dirty="0">
                <a:gradFill>
                  <a:gsLst>
                    <a:gs pos="0">
                      <a:srgbClr val="00C6FF"/>
                    </a:gs>
                    <a:gs pos="100000">
                      <a:srgbClr val="0072FF"/>
                    </a:gs>
                  </a:gsLst>
                  <a:lin ang="5400000" scaled="1"/>
                </a:gradFill>
              </a:rPr>
              <a:t>Consumer</a:t>
            </a:r>
            <a:endParaRPr lang="en-US" dirty="0">
              <a:gradFill>
                <a:gsLst>
                  <a:gs pos="0">
                    <a:srgbClr val="00C6FF"/>
                  </a:gs>
                  <a:gs pos="100000">
                    <a:srgbClr val="0072FF"/>
                  </a:gs>
                </a:gsLst>
                <a:lin ang="5400000" scaled="1"/>
              </a:gradFill>
            </a:endParaRPr>
          </a:p>
        </p:txBody>
      </p:sp>
      <p:sp>
        <p:nvSpPr>
          <p:cNvPr id="13" name="Content Placeholder 12"/>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item </a:t>
            </a:r>
            <a:r>
              <a:rPr lang="en-US" sz="1600" b="1" dirty="0" err="1">
                <a:latin typeface="Courier New" panose="02070309020205020404"/>
                <a:cs typeface="Courier New" panose="02070309020205020404"/>
                <a:sym typeface="Courier New" panose="02070309020205020404"/>
              </a:rPr>
              <a:t>nextConsumer</a:t>
            </a:r>
            <a:r>
              <a:rPr lang="en-US" sz="1600" b="1" dirty="0">
                <a:latin typeface="Courier New" panose="02070309020205020404"/>
                <a:cs typeface="Courier New" panose="02070309020205020404"/>
                <a:sym typeface="Courier New" panose="02070309020205020404"/>
              </a:rPr>
              <a:t>;</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while(1){</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while(count == 0);</a:t>
            </a:r>
            <a:endParaRPr lang="en-US" sz="1600" b="1" dirty="0">
              <a:latin typeface="Courier New" panose="02070309020205020404"/>
              <a:cs typeface="Courier New" panose="02070309020205020404"/>
              <a:sym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a:solidFill>
                  <a:schemeClr val="bg1">
                    <a:lumMod val="75000"/>
                  </a:schemeClr>
                </a:solidFill>
                <a:latin typeface="Courier New" panose="02070309020205020404"/>
                <a:cs typeface="Courier New" panose="02070309020205020404"/>
                <a:sym typeface="Courier New" panose="02070309020205020404"/>
              </a:rPr>
              <a:t>/*</a:t>
            </a:r>
            <a:r>
              <a:rPr lang="en-US" sz="1600" b="1" dirty="0" err="1">
                <a:solidFill>
                  <a:schemeClr val="bg1">
                    <a:lumMod val="75000"/>
                  </a:schemeClr>
                </a:solidFill>
                <a:latin typeface="Courier New" panose="02070309020205020404"/>
                <a:cs typeface="Courier New" panose="02070309020205020404"/>
                <a:sym typeface="Courier New" panose="02070309020205020404"/>
              </a:rPr>
              <a:t>khong</a:t>
            </a:r>
            <a:r>
              <a:rPr lang="en-US" sz="1600" b="1" dirty="0">
                <a:solidFill>
                  <a:schemeClr val="bg1">
                    <a:lumMod val="75000"/>
                  </a:schemeClr>
                </a:solidFill>
                <a:latin typeface="Courier New" panose="02070309020205020404"/>
                <a:cs typeface="Courier New" panose="02070309020205020404"/>
                <a:sym typeface="Courier New" panose="02070309020205020404"/>
              </a:rPr>
              <a:t> lam </a:t>
            </a:r>
            <a:r>
              <a:rPr lang="en-US" sz="1600" b="1" dirty="0" err="1">
                <a:solidFill>
                  <a:schemeClr val="bg1">
                    <a:lumMod val="75000"/>
                  </a:schemeClr>
                </a:solidFill>
                <a:latin typeface="Courier New" panose="02070309020205020404"/>
                <a:cs typeface="Courier New" panose="02070309020205020404"/>
                <a:sym typeface="Courier New" panose="02070309020205020404"/>
              </a:rPr>
              <a:t>gi</a:t>
            </a:r>
            <a:r>
              <a:rPr lang="en-US" sz="1600" b="1" dirty="0">
                <a:solidFill>
                  <a:schemeClr val="bg1">
                    <a:lumMod val="75000"/>
                  </a:schemeClr>
                </a:solidFill>
                <a:latin typeface="Courier New" panose="02070309020205020404"/>
                <a:cs typeface="Courier New" panose="02070309020205020404"/>
                <a:sym typeface="Courier New" panose="02070309020205020404"/>
              </a:rPr>
              <a:t>*/</a:t>
            </a:r>
            <a:endParaRPr lang="en-US" sz="1600" b="1" dirty="0">
              <a:solidFill>
                <a:schemeClr val="bg1">
                  <a:lumMod val="75000"/>
                </a:schemeClr>
              </a:soli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err="1">
                <a:latin typeface="Courier New" panose="02070309020205020404"/>
                <a:cs typeface="Courier New" panose="02070309020205020404"/>
                <a:sym typeface="Courier New" panose="02070309020205020404"/>
              </a:rPr>
              <a:t>nextConsumer</a:t>
            </a:r>
            <a:r>
              <a:rPr lang="en-US" sz="1600" b="1" dirty="0">
                <a:latin typeface="Courier New" panose="02070309020205020404"/>
                <a:cs typeface="Courier New" panose="02070309020205020404"/>
                <a:sym typeface="Courier New" panose="02070309020205020404"/>
              </a:rPr>
              <a:t> = buffer[out];</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a:gradFill>
                  <a:gsLst>
                    <a:gs pos="0">
                      <a:srgbClr val="FFC000"/>
                    </a:gs>
                    <a:gs pos="100000">
                      <a:srgbClr val="FF0000"/>
                    </a:gs>
                  </a:gsLst>
                  <a:lin ang="5400000" scaled="1"/>
                </a:gradFill>
                <a:latin typeface="Courier New" panose="02070309020205020404"/>
                <a:cs typeface="Courier New" panose="02070309020205020404"/>
                <a:sym typeface="Courier New" panose="02070309020205020404"/>
              </a:rPr>
              <a:t>count--;</a:t>
            </a:r>
            <a:endParaRPr lang="en-US" sz="1600" b="1" dirty="0">
              <a:gradFill>
                <a:gsLst>
                  <a:gs pos="0">
                    <a:srgbClr val="FFC000"/>
                  </a:gs>
                  <a:gs pos="100000">
                    <a:srgbClr val="FF0000"/>
                  </a:gs>
                </a:gsLst>
                <a:lin ang="5400000" scaled="1"/>
              </a:gra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out = (out+1)%BUFFER_SIZE; }</a:t>
            </a:r>
            <a:endParaRPr lang="en-US" sz="1600" b="1" dirty="0">
              <a:latin typeface="Courier New" panose="02070309020205020404"/>
              <a:cs typeface="Courier New" panose="02070309020205020404"/>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1939" y="6567157"/>
            <a:ext cx="291600" cy="291600"/>
          </a:xfrm>
        </p:spPr>
        <p:txBody>
          <a:bodyPr/>
          <a:lstStyle/>
          <a:p>
            <a:fld id="{D8B0B3AC-44A8-D142-AAF6-9A453466E1A4}" type="slidenum">
              <a:rPr lang="en-US" smtClean="0"/>
            </a:fld>
            <a:endParaRPr lang="en-US" dirty="0"/>
          </a:p>
        </p:txBody>
      </p:sp>
      <p:grpSp>
        <p:nvGrpSpPr>
          <p:cNvPr id="33" name="Group 32"/>
          <p:cNvGrpSpPr/>
          <p:nvPr/>
        </p:nvGrpSpPr>
        <p:grpSpPr>
          <a:xfrm>
            <a:off x="4572000" y="4951307"/>
            <a:ext cx="585417" cy="562167"/>
            <a:chOff x="5510581" y="4756587"/>
            <a:chExt cx="585417" cy="562167"/>
          </a:xfrm>
        </p:grpSpPr>
        <p:sp>
          <p:nvSpPr>
            <p:cNvPr id="14" name="Rectangle 13"/>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5</a:t>
              </a:r>
              <a:endParaRPr lang="en-US" sz="12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5510581" y="4756587"/>
              <a:ext cx="585417" cy="253916"/>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count</a:t>
              </a:r>
              <a:endParaRPr lang="en-US" sz="1000" dirty="0">
                <a:latin typeface="Courier New" panose="02070309020205020404" pitchFamily="49" charset="0"/>
                <a:cs typeface="Courier New" panose="02070309020205020404" pitchFamily="49" charset="0"/>
              </a:endParaRPr>
            </a:p>
          </p:txBody>
        </p:sp>
      </p:grpSp>
      <p:cxnSp>
        <p:nvCxnSpPr>
          <p:cNvPr id="19" name="Elbow Connector 18"/>
          <p:cNvCxnSpPr>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US" sz="1200" dirty="0">
                <a:solidFill>
                  <a:schemeClr val="tx1">
                    <a:lumMod val="75000"/>
                    <a:lumOff val="25000"/>
                  </a:schemeClr>
                </a:solidFill>
                <a:latin typeface="Arial" panose="020B0604020202020204" pitchFamily="34" charset="0"/>
                <a:cs typeface="Arial" panose="020B0604020202020204" pitchFamily="34" charset="0"/>
              </a:rPr>
              <a:t>ounded buffer</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Slide Zoom 8">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4572000" y="4871899"/>
            <a:ext cx="3048000" cy="171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Bài toán Producer vs. Consumer</a:t>
            </a:r>
            <a:endParaRPr lang="en-US" dirty="0"/>
          </a:p>
        </p:txBody>
      </p:sp>
      <p:sp>
        <p:nvSpPr>
          <p:cNvPr id="10" name="Text Placeholder 9"/>
          <p:cNvSpPr>
            <a:spLocks noGrp="1"/>
          </p:cNvSpPr>
          <p:nvPr>
            <p:ph type="body" idx="1"/>
          </p:nvPr>
        </p:nvSpPr>
        <p:spPr>
          <a:xfrm>
            <a:off x="637396" y="1767458"/>
            <a:ext cx="3099166" cy="823912"/>
          </a:xfrm>
        </p:spPr>
        <p:txBody>
          <a:bodyPr/>
          <a:lstStyle/>
          <a:p>
            <a:r>
              <a:rPr lang="en-US" dirty="0">
                <a:gradFill>
                  <a:gsLst>
                    <a:gs pos="0">
                      <a:srgbClr val="00C6FF"/>
                    </a:gs>
                    <a:gs pos="100000">
                      <a:srgbClr val="0072FF"/>
                    </a:gs>
                  </a:gsLst>
                  <a:lin ang="5400000" scaled="1"/>
                </a:gradFill>
              </a:rPr>
              <a:t>c</a:t>
            </a:r>
            <a:r>
              <a:rPr lang="en-US" dirty="0">
                <a:gradFill>
                  <a:gsLst>
                    <a:gs pos="0">
                      <a:srgbClr val="00C6FF"/>
                    </a:gs>
                    <a:gs pos="100000">
                      <a:srgbClr val="0072FF"/>
                    </a:gs>
                  </a:gsLst>
                  <a:lin ang="5400000" scaled="1"/>
                </a:gradFill>
              </a:rPr>
              <a:t>ount++</a:t>
            </a:r>
            <a:endParaRPr lang="en-US" dirty="0">
              <a:gradFill>
                <a:gsLst>
                  <a:gs pos="0">
                    <a:srgbClr val="00C6FF"/>
                  </a:gs>
                  <a:gs pos="100000">
                    <a:srgbClr val="0072FF"/>
                  </a:gs>
                </a:gsLst>
                <a:lin ang="5400000" scaled="1"/>
              </a:gradFill>
            </a:endParaRPr>
          </a:p>
        </p:txBody>
      </p:sp>
      <p:sp>
        <p:nvSpPr>
          <p:cNvPr id="11" name="Content Placeholder 10"/>
          <p:cNvSpPr>
            <a:spLocks noGrp="1"/>
          </p:cNvSpPr>
          <p:nvPr>
            <p:ph sz="half" idx="2"/>
          </p:nvPr>
        </p:nvSpPr>
        <p:spPr>
          <a:xfrm>
            <a:off x="547835" y="2755382"/>
            <a:ext cx="2985410"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reg1 = count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Inc:	reg1 = reg1 + 1</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Store:	count = reg1</a:t>
            </a:r>
            <a:endParaRPr lang="en-US" sz="1600" b="1" dirty="0">
              <a:latin typeface="Courier New" panose="02070309020205020404" pitchFamily="49" charset="0"/>
              <a:cs typeface="Courier New" panose="02070309020205020404" pitchFamily="49" charset="0"/>
            </a:endParaRPr>
          </a:p>
        </p:txBody>
      </p:sp>
      <p:sp>
        <p:nvSpPr>
          <p:cNvPr id="12" name="Text Placeholder 11"/>
          <p:cNvSpPr>
            <a:spLocks noGrp="1"/>
          </p:cNvSpPr>
          <p:nvPr>
            <p:ph type="body" sz="quarter" idx="3"/>
          </p:nvPr>
        </p:nvSpPr>
        <p:spPr>
          <a:xfrm>
            <a:off x="3938955" y="1767458"/>
            <a:ext cx="3114429" cy="823912"/>
          </a:xfrm>
        </p:spPr>
        <p:txBody>
          <a:bodyPr>
            <a:normAutofit/>
          </a:bodyPr>
          <a:lstStyle/>
          <a:p>
            <a:r>
              <a:rPr lang="en-US" dirty="0">
                <a:gradFill>
                  <a:gsLst>
                    <a:gs pos="0">
                      <a:srgbClr val="FFC000"/>
                    </a:gs>
                    <a:gs pos="100000">
                      <a:srgbClr val="FF0000"/>
                    </a:gs>
                  </a:gsLst>
                  <a:lin ang="5400000" scaled="1"/>
                </a:gradFill>
              </a:rPr>
              <a:t>c</a:t>
            </a:r>
            <a:r>
              <a:rPr lang="en-US" dirty="0">
                <a:gradFill>
                  <a:gsLst>
                    <a:gs pos="0">
                      <a:srgbClr val="FFC000"/>
                    </a:gs>
                    <a:gs pos="100000">
                      <a:srgbClr val="FF0000"/>
                    </a:gs>
                  </a:gsLst>
                  <a:lin ang="5400000" scaled="1"/>
                </a:gradFill>
              </a:rPr>
              <a:t>ount--</a:t>
            </a:r>
            <a:endParaRPr lang="en-US" dirty="0">
              <a:gradFill>
                <a:gsLst>
                  <a:gs pos="0">
                    <a:srgbClr val="FFC000"/>
                  </a:gs>
                  <a:gs pos="100000">
                    <a:srgbClr val="FF0000"/>
                  </a:gs>
                </a:gsLst>
                <a:lin ang="5400000" scaled="1"/>
              </a:gradFill>
            </a:endParaRPr>
          </a:p>
        </p:txBody>
      </p:sp>
      <p:sp>
        <p:nvSpPr>
          <p:cNvPr id="13" name="Content Placeholder 12"/>
          <p:cNvSpPr>
            <a:spLocks noGrp="1"/>
          </p:cNvSpPr>
          <p:nvPr>
            <p:ph sz="quarter" idx="4"/>
          </p:nvPr>
        </p:nvSpPr>
        <p:spPr>
          <a:xfrm>
            <a:off x="3938955" y="2755382"/>
            <a:ext cx="2985409"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reg2 = count</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Dec:	reg2 = reg2 - 1</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Store:	count = reg2</a:t>
            </a:r>
            <a:endParaRPr lang="en-US" sz="1600" b="1"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14" name="Rectangle 13"/>
          <p:cNvSpPr/>
          <p:nvPr/>
        </p:nvSpPr>
        <p:spPr>
          <a:xfrm>
            <a:off x="2928298" y="4271181"/>
            <a:ext cx="1291213" cy="447152"/>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5</a:t>
            </a:r>
            <a:endParaRPr lang="en-US"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2818603" y="3879477"/>
            <a:ext cx="721672"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count</a:t>
            </a:r>
            <a:endParaRPr lang="en-US" sz="1400" dirty="0">
              <a:latin typeface="Courier New" panose="02070309020205020404" pitchFamily="49" charset="0"/>
              <a:cs typeface="Courier New" panose="02070309020205020404" pitchFamily="49" charset="0"/>
            </a:endParaRPr>
          </a:p>
        </p:txBody>
      </p:sp>
      <p:cxnSp>
        <p:nvCxnSpPr>
          <p:cNvPr id="19" name="Elbow Connector 18"/>
          <p:cNvCxnSpPr>
            <a:endCxn id="14" idx="1"/>
          </p:cNvCxnSpPr>
          <p:nvPr/>
        </p:nvCxnSpPr>
        <p:spPr>
          <a:xfrm>
            <a:off x="1823779" y="3910189"/>
            <a:ext cx="1104519" cy="584568"/>
          </a:xfrm>
          <a:prstGeom prst="bentConnector3">
            <a:avLst>
              <a:gd name="adj1" fmla="val 36"/>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4" idx="3"/>
          </p:cNvCxnSpPr>
          <p:nvPr/>
        </p:nvCxnSpPr>
        <p:spPr>
          <a:xfrm rot="10800000" flipV="1">
            <a:off x="4219511" y="3899585"/>
            <a:ext cx="1104626" cy="595171"/>
          </a:xfrm>
          <a:prstGeom prst="bentConnector3">
            <a:avLst>
              <a:gd name="adj1" fmla="val 4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6965261" y="2714463"/>
            <a:ext cx="3861837" cy="1613018"/>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US" sz="1400" b="1" dirty="0">
                <a:latin typeface="Arial" panose="020B0604020202020204" pitchFamily="34" charset="0"/>
                <a:cs typeface="Arial" panose="020B0604020202020204" pitchFamily="34" charset="0"/>
              </a:rPr>
              <a:t>uantum = 3 cycles</a:t>
            </a:r>
            <a:endParaRPr lang="en-US" sz="1400" b="1"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r>
              <a:rPr lang="en-US"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reg1 = count	(reg1 = 5)</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reg1 = reg1 + 1	(reg1 = 6)</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T3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count = reg1	(count = 6)</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reg2 = count	(reg2 = 6)</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T5 | Consume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US" sz="1050" b="1" dirty="0">
                <a:latin typeface="Courier New" panose="02070309020205020404" pitchFamily="49" charset="0"/>
                <a:cs typeface="Courier New" panose="02070309020205020404" pitchFamily="49" charset="0"/>
              </a:rPr>
              <a:t> – 1	(reg2 = 5)</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T6 | Consume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count = reg2	(count = 5)</a:t>
            </a:r>
            <a:endParaRPr lang="en-US" sz="1050" b="1" dirty="0">
              <a:latin typeface="Courier New" panose="02070309020205020404" pitchFamily="49" charset="0"/>
              <a:cs typeface="Courier New" panose="02070309020205020404" pitchFamily="49" charset="0"/>
            </a:endParaRPr>
          </a:p>
        </p:txBody>
      </p:sp>
      <p:sp>
        <p:nvSpPr>
          <p:cNvPr id="7" name="Rounded Rectangle 6"/>
          <p:cNvSpPr/>
          <p:nvPr/>
        </p:nvSpPr>
        <p:spPr>
          <a:xfrm>
            <a:off x="6965261" y="4437250"/>
            <a:ext cx="3861837" cy="1613019"/>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US" sz="1400" b="1" dirty="0">
                <a:latin typeface="Arial" panose="020B0604020202020204" pitchFamily="34" charset="0"/>
                <a:cs typeface="Arial" panose="020B0604020202020204" pitchFamily="34" charset="0"/>
              </a:rPr>
              <a:t>uantum = 2 cycles</a:t>
            </a:r>
            <a:endParaRPr lang="en-US" sz="1400" b="1"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r>
              <a:rPr lang="en-US"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reg1 = count	(reg1 = 5)</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reg1 = reg1 + 1	(reg1 = 6)</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T3 | Consume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reg2 = count	(reg2 = 5)</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US" sz="1050" b="1" dirty="0">
                <a:latin typeface="Courier New" panose="02070309020205020404" pitchFamily="49" charset="0"/>
                <a:cs typeface="Courier New" panose="02070309020205020404" pitchFamily="49" charset="0"/>
              </a:rPr>
              <a:t> – 1	(reg2 = 4)</a:t>
            </a:r>
            <a:endParaRPr lang="en-US" sz="1050" b="1" dirty="0">
              <a:latin typeface="Courier New" panose="02070309020205020404" pitchFamily="49" charset="0"/>
              <a:cs typeface="Courier New" panose="02070309020205020404" pitchFamily="49" charset="0"/>
            </a:endParaRPr>
          </a:p>
          <a:p>
            <a:pPr algn="just"/>
            <a:r>
              <a:rPr lang="en-US" sz="1050" b="1" dirty="0">
                <a:latin typeface="Courier New" panose="02070309020205020404" pitchFamily="49" charset="0"/>
                <a:cs typeface="Courier New" panose="02070309020205020404" pitchFamily="49" charset="0"/>
              </a:rPr>
              <a:t>T5 | Produce</a:t>
            </a:r>
            <a:r>
              <a:rPr lang="en-US" sz="1050" b="1" dirty="0">
                <a:latin typeface="Courier New" panose="02070309020205020404" pitchFamily="49" charset="0"/>
                <a:cs typeface="Courier New" panose="02070309020205020404" pitchFamily="49" charset="0"/>
              </a:rPr>
              <a:t>r</a:t>
            </a:r>
            <a:r>
              <a:rPr lang="en-US" sz="1050" b="1" dirty="0">
                <a:latin typeface="Courier New" panose="02070309020205020404" pitchFamily="49" charset="0"/>
                <a:cs typeface="Courier New" panose="02070309020205020404" pitchFamily="49" charset="0"/>
              </a:rPr>
              <a:t>: count = reg1	(count = 6)</a:t>
            </a:r>
            <a:endParaRPr lang="en-US" sz="1050" b="1" dirty="0">
              <a:latin typeface="Courier New" panose="02070309020205020404" pitchFamily="49" charset="0"/>
              <a:cs typeface="Courier New" panose="02070309020205020404" pitchFamily="49" charset="0"/>
            </a:endParaRPr>
          </a:p>
          <a:p>
            <a:pPr algn="just"/>
            <a:r>
              <a:rPr lang="en-US" sz="1050" b="1" dirty="0">
                <a:solidFill>
                  <a:schemeClr val="accent4"/>
                </a:solidFill>
                <a:latin typeface="Courier New" panose="02070309020205020404" pitchFamily="49" charset="0"/>
                <a:cs typeface="Courier New" panose="02070309020205020404" pitchFamily="49" charset="0"/>
              </a:rPr>
              <a:t>T6 | Consume</a:t>
            </a:r>
            <a:r>
              <a:rPr lang="en-US" sz="1050" b="1" dirty="0">
                <a:solidFill>
                  <a:schemeClr val="accent4"/>
                </a:solidFill>
                <a:latin typeface="Courier New" panose="02070309020205020404" pitchFamily="49" charset="0"/>
                <a:cs typeface="Courier New" panose="02070309020205020404" pitchFamily="49" charset="0"/>
              </a:rPr>
              <a:t>r</a:t>
            </a:r>
            <a:r>
              <a:rPr lang="en-US" sz="1050" b="1" dirty="0">
                <a:solidFill>
                  <a:schemeClr val="accent4"/>
                </a:solidFill>
                <a:latin typeface="Courier New" panose="02070309020205020404" pitchFamily="49" charset="0"/>
                <a:cs typeface="Courier New" panose="02070309020205020404" pitchFamily="49" charset="0"/>
              </a:rPr>
              <a:t>: count = reg2	(count = 4)</a:t>
            </a:r>
            <a:endParaRPr lang="en-US" sz="1050" b="1" dirty="0">
              <a:solidFill>
                <a:schemeClr val="accent4"/>
              </a:solidFill>
              <a:latin typeface="Courier New" panose="02070309020205020404" pitchFamily="49" charset="0"/>
              <a:cs typeface="Courier New" panose="02070309020205020404" pitchFamily="49" charset="0"/>
            </a:endParaRPr>
          </a:p>
        </p:txBody>
      </p:sp>
      <p:sp>
        <p:nvSpPr>
          <p:cNvPr id="8" name="TextBox 7"/>
          <p:cNvSpPr txBox="1"/>
          <p:nvPr/>
        </p:nvSpPr>
        <p:spPr>
          <a:xfrm>
            <a:off x="6873072" y="1884190"/>
            <a:ext cx="5018867"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Giả sử </a:t>
            </a:r>
            <a:r>
              <a:rPr lang="en-US" b="1" dirty="0">
                <a:latin typeface="Arial" panose="020B0604020202020204" pitchFamily="34" charset="0"/>
                <a:cs typeface="Arial" panose="020B0604020202020204" pitchFamily="34" charset="0"/>
              </a:rPr>
              <a:t>count = 5</a:t>
            </a:r>
            <a:r>
              <a:rPr lang="en-US" dirty="0">
                <a:latin typeface="Arial" panose="020B0604020202020204" pitchFamily="34" charset="0"/>
                <a:cs typeface="Arial" panose="020B0604020202020204" pitchFamily="34" charset="0"/>
              </a:rPr>
              <a:t>, hãy cho biết giá trị của count với 02 trường hợp dưới đây?</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9263702" y="7220757"/>
            <a:ext cx="1425391" cy="369332"/>
          </a:xfrm>
          <a:prstGeom prst="rect">
            <a:avLst/>
          </a:prstGeom>
          <a:noFill/>
        </p:spPr>
        <p:txBody>
          <a:bodyPr wrap="none" rtlCol="0" anchor="ctr">
            <a:spAutoFit/>
          </a:bodyPr>
          <a:lstStyle/>
          <a:p>
            <a:pPr algn="ctr"/>
            <a:r>
              <a:rPr lang="en-US" dirty="0">
                <a:latin typeface="Courier New" panose="02070309020205020404" pitchFamily="49" charset="0"/>
                <a:cs typeface="Courier New" panose="02070309020205020404" pitchFamily="49" charset="0"/>
              </a:rPr>
              <a:t>count = 4</a:t>
            </a:r>
            <a:endParaRPr lang="en-US" dirty="0">
              <a:latin typeface="Courier New" panose="02070309020205020404" pitchFamily="49" charset="0"/>
              <a:cs typeface="Courier New" panose="02070309020205020404" pitchFamily="49" charset="0"/>
            </a:endParaRPr>
          </a:p>
        </p:txBody>
      </p:sp>
      <p:sp>
        <p:nvSpPr>
          <p:cNvPr id="21" name="TextBox 20"/>
          <p:cNvSpPr txBox="1"/>
          <p:nvPr/>
        </p:nvSpPr>
        <p:spPr>
          <a:xfrm>
            <a:off x="637396" y="4937056"/>
            <a:ext cx="2694969" cy="338554"/>
          </a:xfrm>
          <a:prstGeom prst="rect">
            <a:avLst/>
          </a:prstGeom>
          <a:noFill/>
        </p:spPr>
        <p:txBody>
          <a:bodyPr wrap="none" rtlCol="0">
            <a:spAutoFit/>
          </a:bodyPr>
          <a:lstStyle/>
          <a:p>
            <a:pPr algn="l"/>
            <a:r>
              <a:rPr lang="en-US" sz="1600" i="1" dirty="0">
                <a:latin typeface="Arial" panose="020B0604020202020204" pitchFamily="34" charset="0"/>
                <a:cs typeface="Arial" panose="020B0604020202020204" pitchFamily="34" charset="0"/>
              </a:rPr>
              <a:t>*reg1, reg2 là các thanh ghi</a:t>
            </a:r>
            <a:endParaRPr lang="en-US" sz="1600" i="1" dirty="0">
              <a:latin typeface="Arial" panose="020B0604020202020204" pitchFamily="34" charset="0"/>
              <a:cs typeface="Arial" panose="020B0604020202020204" pitchFamily="34" charset="0"/>
            </a:endParaRPr>
          </a:p>
        </p:txBody>
      </p:sp>
      <p:sp>
        <p:nvSpPr>
          <p:cNvPr id="22" name="TextBox 21"/>
          <p:cNvSpPr txBox="1"/>
          <p:nvPr/>
        </p:nvSpPr>
        <p:spPr>
          <a:xfrm>
            <a:off x="10934524" y="4437250"/>
            <a:ext cx="1103215" cy="1569660"/>
          </a:xfrm>
          <a:prstGeom prst="rect">
            <a:avLst/>
          </a:prstGeom>
          <a:noFill/>
        </p:spPr>
        <p:txBody>
          <a:bodyPr wrap="square" rtlCol="0">
            <a:spAutoFit/>
          </a:bodyPr>
          <a:lstStyle/>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Quá trình thực thi của 2 lệnh </a:t>
            </a:r>
            <a:r>
              <a:rPr lang="en-US"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US"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v</a:t>
            </a:r>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à</a:t>
            </a:r>
            <a:endPar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US"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US" sz="1200" b="1"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bị đan xen vào nhau</a:t>
            </a:r>
            <a:endPar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p:txBody>
      </p:sp>
      <p:sp>
        <p:nvSpPr>
          <p:cNvPr id="24" name="Line Callout 2 23"/>
          <p:cNvSpPr/>
          <p:nvPr/>
        </p:nvSpPr>
        <p:spPr>
          <a:xfrm>
            <a:off x="9018396" y="6250321"/>
            <a:ext cx="1808702" cy="231326"/>
          </a:xfrm>
          <a:prstGeom prst="borderCallout2">
            <a:avLst>
              <a:gd name="adj1" fmla="val 18750"/>
              <a:gd name="adj2" fmla="val -8333"/>
              <a:gd name="adj3" fmla="val 18750"/>
              <a:gd name="adj4" fmla="val -16667"/>
              <a:gd name="adj5" fmla="val -137269"/>
              <a:gd name="adj6" fmla="val -29653"/>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Giá trị không chính xác</a:t>
            </a:r>
            <a:endParaRPr lang="en-US"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Effect transition="in" filter="fade">
                                      <p:cBhvr>
                                        <p:cTn id="50" dur="500"/>
                                        <p:tgtEl>
                                          <p:spTgt spid="7">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7" name="Text Placeholder 6"/>
          <p:cNvSpPr>
            <a:spLocks noGrp="1"/>
          </p:cNvSpPr>
          <p:nvPr>
            <p:ph type="body" sz="quarter" idx="13"/>
          </p:nvPr>
        </p:nvSpPr>
        <p:spPr/>
        <p:txBody>
          <a:bodyPr/>
          <a:lstStyle/>
          <a:p>
            <a:r>
              <a:rPr lang="en-US" dirty="0"/>
              <a:t>RACE CONDITION</a:t>
            </a:r>
            <a:endParaRPr lang="en-US" dirty="0"/>
          </a:p>
        </p:txBody>
      </p:sp>
      <p:sp>
        <p:nvSpPr>
          <p:cNvPr id="8" name="Text Placeholder 7"/>
          <p:cNvSpPr>
            <a:spLocks noGrp="1"/>
          </p:cNvSpPr>
          <p:nvPr>
            <p:ph type="body" sz="quarter" idx="14"/>
          </p:nvPr>
        </p:nvSpPr>
        <p:spPr/>
        <p:txBody>
          <a:bodyPr/>
          <a:lstStyle/>
          <a:p>
            <a:r>
              <a:rPr lang="en-US" dirty="0"/>
              <a:t>5.1.2 Bài toán Cấp phát PID</a:t>
            </a:r>
            <a:endParaRPr lang="en-US" dirty="0"/>
          </a:p>
        </p:txBody>
      </p:sp>
      <p:sp>
        <p:nvSpPr>
          <p:cNvPr id="9" name="Text Placeholder 8"/>
          <p:cNvSpPr>
            <a:spLocks noGrp="1"/>
          </p:cNvSpPr>
          <p:nvPr>
            <p:ph type="body" sz="quarter" idx="15"/>
          </p:nvPr>
        </p:nvSpPr>
        <p:spPr>
          <a:xfrm>
            <a:off x="1470930" y="4137397"/>
            <a:ext cx="7147030" cy="1483474"/>
          </a:xfrm>
        </p:spPr>
        <p:txBody>
          <a:bodyPr>
            <a:normAutofit/>
          </a:bodyPr>
          <a:lstStyle/>
          <a:p>
            <a:r>
              <a:rPr lang="en-US" dirty="0"/>
              <a:t>Khi </a:t>
            </a:r>
            <a:r>
              <a:rPr lang="en-US" dirty="0" err="1"/>
              <a:t>một</a:t>
            </a:r>
            <a:r>
              <a:rPr lang="en-US" dirty="0"/>
              <a:t> </a:t>
            </a:r>
            <a:r>
              <a:rPr lang="en-US" dirty="0" err="1"/>
              <a:t>tiến</a:t>
            </a:r>
            <a:r>
              <a:rPr lang="en-US" dirty="0"/>
              <a:t> </a:t>
            </a:r>
            <a:r>
              <a:rPr lang="en-US" dirty="0" err="1"/>
              <a:t>trình</a:t>
            </a:r>
            <a:r>
              <a:rPr lang="en-US" dirty="0"/>
              <a:t> P </a:t>
            </a:r>
            <a:r>
              <a:rPr lang="en-US" dirty="0" err="1"/>
              <a:t>gọi</a:t>
            </a:r>
            <a:r>
              <a:rPr lang="en-US" dirty="0"/>
              <a:t> </a:t>
            </a:r>
            <a:r>
              <a:rPr lang="en-US" dirty="0" err="1"/>
              <a:t>hàm</a:t>
            </a:r>
            <a:r>
              <a:rPr lang="en-US" dirty="0"/>
              <a:t> fork(), </a:t>
            </a:r>
            <a:r>
              <a:rPr lang="en-US" dirty="0" err="1"/>
              <a:t>một</a:t>
            </a:r>
            <a:r>
              <a:rPr lang="en-US" dirty="0"/>
              <a:t> </a:t>
            </a:r>
            <a:r>
              <a:rPr lang="en-US" dirty="0" err="1"/>
              <a:t>tiến</a:t>
            </a:r>
            <a:r>
              <a:rPr lang="en-US" dirty="0"/>
              <a:t> </a:t>
            </a:r>
            <a:r>
              <a:rPr lang="en-US" dirty="0" err="1"/>
              <a:t>trình</a:t>
            </a:r>
            <a:r>
              <a:rPr lang="en-US" dirty="0"/>
              <a:t> con </a:t>
            </a:r>
            <a:r>
              <a:rPr lang="en-US" dirty="0" err="1"/>
              <a:t>sẽ</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con </a:t>
            </a:r>
            <a:r>
              <a:rPr lang="en-US" dirty="0" err="1"/>
              <a:t>một</a:t>
            </a:r>
            <a:r>
              <a:rPr lang="en-US" dirty="0"/>
              <a:t> </a:t>
            </a:r>
            <a:r>
              <a:rPr lang="en-US" dirty="0" err="1"/>
              <a:t>số</a:t>
            </a:r>
            <a:r>
              <a:rPr lang="en-US" dirty="0"/>
              <a:t> </a:t>
            </a:r>
            <a:r>
              <a:rPr lang="en-US" dirty="0" err="1"/>
              <a:t>định</a:t>
            </a:r>
            <a:r>
              <a:rPr lang="en-US" dirty="0"/>
              <a:t> </a:t>
            </a:r>
            <a:r>
              <a:rPr lang="en-US" dirty="0" err="1"/>
              <a:t>danh</a:t>
            </a:r>
            <a:r>
              <a:rPr lang="en-US" dirty="0"/>
              <a:t> </a:t>
            </a:r>
            <a:r>
              <a:rPr lang="en-US" dirty="0" err="1"/>
              <a:t>gọi</a:t>
            </a:r>
            <a:r>
              <a:rPr lang="en-US" dirty="0"/>
              <a:t> </a:t>
            </a:r>
            <a:r>
              <a:rPr lang="en-US" dirty="0" err="1"/>
              <a:t>là</a:t>
            </a:r>
            <a:r>
              <a:rPr lang="en-US" dirty="0"/>
              <a:t> PID. </a:t>
            </a:r>
            <a:r>
              <a:rPr lang="en-US" dirty="0" err="1"/>
              <a:t>Như</a:t>
            </a:r>
            <a:r>
              <a:rPr lang="en-US" dirty="0"/>
              <a:t> </a:t>
            </a:r>
            <a:r>
              <a:rPr lang="en-US" dirty="0" err="1"/>
              <a:t>vậy</a:t>
            </a:r>
            <a:r>
              <a:rPr lang="en-US" dirty="0"/>
              <a:t> </a:t>
            </a:r>
            <a:r>
              <a:rPr lang="en-US" dirty="0" err="1"/>
              <a:t>nếu</a:t>
            </a:r>
            <a:r>
              <a:rPr lang="en-US" dirty="0"/>
              <a:t> </a:t>
            </a:r>
            <a:r>
              <a:rPr lang="en-US" dirty="0" err="1"/>
              <a:t>có</a:t>
            </a:r>
            <a:r>
              <a:rPr lang="en-US" dirty="0"/>
              <a:t> 2 </a:t>
            </a:r>
            <a:r>
              <a:rPr lang="en-US" dirty="0" err="1"/>
              <a:t>tiến</a:t>
            </a:r>
            <a:r>
              <a:rPr lang="en-US" dirty="0"/>
              <a:t> </a:t>
            </a:r>
            <a:r>
              <a:rPr lang="en-US" dirty="0" err="1"/>
              <a:t>trình</a:t>
            </a:r>
            <a:r>
              <a:rPr lang="en-US" dirty="0"/>
              <a:t> P0 </a:t>
            </a:r>
            <a:r>
              <a:rPr lang="en-US" dirty="0" err="1"/>
              <a:t>và</a:t>
            </a:r>
            <a:r>
              <a:rPr lang="en-US" dirty="0"/>
              <a:t> P1 </a:t>
            </a:r>
            <a:r>
              <a:rPr lang="en-US" dirty="0" err="1"/>
              <a:t>cùng</a:t>
            </a:r>
            <a:r>
              <a:rPr lang="en-US" dirty="0"/>
              <a:t> </a:t>
            </a:r>
            <a:r>
              <a:rPr lang="en-US" dirty="0" err="1"/>
              <a:t>gọi</a:t>
            </a:r>
            <a:r>
              <a:rPr lang="en-US" dirty="0"/>
              <a:t> </a:t>
            </a:r>
            <a:r>
              <a:rPr lang="en-US" dirty="0" err="1"/>
              <a:t>hàm</a:t>
            </a:r>
            <a:r>
              <a:rPr lang="en-US" dirty="0"/>
              <a:t> fork() </a:t>
            </a:r>
            <a:r>
              <a:rPr lang="en-US" dirty="0" err="1"/>
              <a:t>đồng</a:t>
            </a:r>
            <a:r>
              <a:rPr lang="en-US" dirty="0"/>
              <a:t> </a:t>
            </a:r>
            <a:r>
              <a:rPr lang="en-US" dirty="0" err="1"/>
              <a:t>thời</a:t>
            </a:r>
            <a:r>
              <a:rPr lang="en-US" dirty="0"/>
              <a:t> </a:t>
            </a:r>
            <a:r>
              <a:rPr lang="en-US" dirty="0" err="1"/>
              <a:t>với</a:t>
            </a:r>
            <a:r>
              <a:rPr lang="en-US" dirty="0"/>
              <a:t> </a:t>
            </a:r>
            <a:r>
              <a:rPr lang="en-US" dirty="0" err="1"/>
              <a:t>nhau</a:t>
            </a:r>
            <a:r>
              <a:rPr lang="en-US" dirty="0"/>
              <a:t> </a:t>
            </a:r>
            <a:r>
              <a:rPr lang="en-US" dirty="0" err="1"/>
              <a:t>thì</a:t>
            </a:r>
            <a:r>
              <a:rPr lang="en-US" dirty="0"/>
              <a:t> </a:t>
            </a:r>
            <a:r>
              <a:rPr lang="en-US" dirty="0" err="1"/>
              <a:t>chuyện</a:t>
            </a:r>
            <a:r>
              <a:rPr lang="en-US" dirty="0"/>
              <a:t> </a:t>
            </a:r>
            <a:r>
              <a:rPr lang="en-US" dirty="0" err="1"/>
              <a:t>gì</a:t>
            </a:r>
            <a:r>
              <a:rPr lang="en-US" dirty="0"/>
              <a:t> </a:t>
            </a:r>
            <a:r>
              <a:rPr lang="en-US" dirty="0" err="1"/>
              <a:t>sẽ</a:t>
            </a:r>
            <a:r>
              <a:rPr lang="en-US" dirty="0"/>
              <a:t> </a:t>
            </a:r>
            <a:r>
              <a:rPr lang="en-US" dirty="0" err="1"/>
              <a:t>xảy</a:t>
            </a:r>
            <a:r>
              <a:rPr lang="en-US" dirty="0"/>
              <a:t> </a:t>
            </a:r>
            <a:r>
              <a:rPr lang="en-US" dirty="0" err="1"/>
              <a:t>ra</a:t>
            </a:r>
            <a:r>
              <a:rPr lang="en-US" dirty="0"/>
              <a:t>?</a:t>
            </a:r>
            <a:endParaRPr lang="en-US" dirty="0"/>
          </a:p>
        </p:txBody>
      </p:sp>
      <p:sp>
        <p:nvSpPr>
          <p:cNvPr id="10" name="Text Placeholder 9"/>
          <p:cNvSpPr>
            <a:spLocks noGrp="1"/>
          </p:cNvSpPr>
          <p:nvPr>
            <p:ph type="body" sz="quarter" idx="16"/>
          </p:nvPr>
        </p:nvSpPr>
        <p:spPr/>
        <p:txBody>
          <a:bodyPr>
            <a:normAutofit lnSpcReduction="10000"/>
          </a:bodyPr>
          <a:lstStyle/>
          <a:p>
            <a:r>
              <a:rPr lang="en-US" dirty="0"/>
              <a:t>01.</a:t>
            </a:r>
            <a:endParaRPr lang="en-US" dirty="0"/>
          </a:p>
        </p:txBody>
      </p:sp>
      <p:sp>
        <p:nvSpPr>
          <p:cNvPr id="3" name="Footer Placeholder 2"/>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366364" y="3287006"/>
            <a:ext cx="3459273" cy="216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sz="4000" dirty="0"/>
              <a:t>5.1.2. Bài toán cấp phát PID</a:t>
            </a:r>
            <a:endParaRPr lang="en-US" sz="4000" dirty="0"/>
          </a:p>
        </p:txBody>
      </p:sp>
      <p:sp>
        <p:nvSpPr>
          <p:cNvPr id="3" name="Content Placeholder 2"/>
          <p:cNvSpPr>
            <a:spLocks noGrp="1"/>
          </p:cNvSpPr>
          <p:nvPr>
            <p:ph idx="1"/>
          </p:nvPr>
        </p:nvSpPr>
        <p:spPr>
          <a:xfrm>
            <a:off x="838200" y="1788161"/>
            <a:ext cx="10515600" cy="1467505"/>
          </a:xfrm>
        </p:spPr>
        <p:txBody>
          <a:bodyPr>
            <a:noAutofit/>
          </a:bodyPr>
          <a:lstStyle/>
          <a:p>
            <a:r>
              <a:rPr lang="en-US" sz="2000" dirty="0"/>
              <a:t>02 tiến trình P0 và P1 đang tạo tiến trình con bằng cách gọi hàm </a:t>
            </a:r>
            <a:r>
              <a:rPr lang="en-US" sz="2000" dirty="0">
                <a:latin typeface="Courier New" panose="02070309020205020404" pitchFamily="49" charset="0"/>
                <a:cs typeface="Courier New" panose="02070309020205020404" pitchFamily="49" charset="0"/>
              </a:rPr>
              <a:t>fork()</a:t>
            </a:r>
            <a:r>
              <a:rPr lang="en-US" sz="2000" dirty="0"/>
              <a:t>.</a:t>
            </a:r>
            <a:endParaRPr lang="en-US" sz="2000" dirty="0"/>
          </a:p>
          <a:p>
            <a:r>
              <a:rPr lang="en-US" sz="2000" dirty="0"/>
              <a:t>Biến </a:t>
            </a:r>
            <a:r>
              <a:rPr lang="en-US" sz="2000" dirty="0">
                <a:latin typeface="Courier New" panose="02070309020205020404" pitchFamily="49" charset="0"/>
                <a:cs typeface="Courier New" panose="02070309020205020404" pitchFamily="49" charset="0"/>
              </a:rPr>
              <a:t>next_available_pid() </a:t>
            </a:r>
            <a:r>
              <a:rPr lang="en-US" sz="2000" dirty="0"/>
              <a:t>được kernel sử dụng để tạo ra PID cho tiến trình mới</a:t>
            </a:r>
            <a:r>
              <a:rPr lang="en-US" sz="2000" dirty="0"/>
              <a:t>.</a:t>
            </a:r>
            <a:endParaRPr lang="en-US" sz="2000" dirty="0"/>
          </a:p>
          <a:p>
            <a:r>
              <a:rPr lang="en-US" sz="2000" dirty="0"/>
              <a:t>Tiến trình con của P0 và P1 đồng thời yêu cầu PID và nhận được kết quả như nhau</a:t>
            </a:r>
            <a:r>
              <a:rPr lang="en-US" sz="2000" dirty="0"/>
              <a:t>.</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Content Placeholder 2"/>
          <p:cNvSpPr txBox="1"/>
          <p:nvPr/>
        </p:nvSpPr>
        <p:spPr>
          <a:xfrm>
            <a:off x="838200" y="5708360"/>
            <a:ext cx="10515600" cy="93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Cần có cơ chế để ngăn P0 và P1 truy cập biến </a:t>
            </a:r>
            <a:r>
              <a:rPr lang="en-US" sz="2000" dirty="0">
                <a:latin typeface="Courier New" panose="02070309020205020404" pitchFamily="49" charset="0"/>
                <a:cs typeface="Courier New" panose="02070309020205020404" pitchFamily="49" charset="0"/>
              </a:rPr>
              <a:t>next_available_pid </a:t>
            </a:r>
            <a:r>
              <a:rPr lang="en-US" sz="2000" dirty="0"/>
              <a:t>cùng lúc, để tránh tình trạng một PID được cấp cho 2 tiến trình.</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RACE CONDITION</a:t>
            </a:r>
            <a:endParaRPr lang="en-US" dirty="0"/>
          </a:p>
        </p:txBody>
      </p:sp>
      <p:sp>
        <p:nvSpPr>
          <p:cNvPr id="4" name="Text Placeholder 3"/>
          <p:cNvSpPr>
            <a:spLocks noGrp="1"/>
          </p:cNvSpPr>
          <p:nvPr>
            <p:ph type="body" sz="quarter" idx="14"/>
          </p:nvPr>
        </p:nvSpPr>
        <p:spPr/>
        <p:txBody>
          <a:bodyPr/>
          <a:lstStyle/>
          <a:p>
            <a:r>
              <a:rPr lang="en-US" dirty="0"/>
              <a:t>5.1.3. Race condition</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01.</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5.1.3. Race condition</a:t>
            </a:r>
            <a:endParaRPr lang="en-US" dirty="0"/>
          </a:p>
        </p:txBody>
      </p:sp>
      <p:sp>
        <p:nvSpPr>
          <p:cNvPr id="3" name="Content Placeholder 2"/>
          <p:cNvSpPr>
            <a:spLocks noGrp="1"/>
          </p:cNvSpPr>
          <p:nvPr>
            <p:ph idx="1"/>
          </p:nvPr>
        </p:nvSpPr>
        <p:spPr>
          <a:xfrm>
            <a:off x="838200" y="1586784"/>
            <a:ext cx="5257800" cy="4590338"/>
          </a:xfrm>
        </p:spPr>
        <p:txBody>
          <a:bodyPr>
            <a:noAutofit/>
          </a:bodyPr>
          <a:lstStyle/>
          <a:p>
            <a:r>
              <a:rPr lang="en-US" sz="2000" b="1" dirty="0">
                <a:gradFill>
                  <a:gsLst>
                    <a:gs pos="0">
                      <a:srgbClr val="00C6FF"/>
                    </a:gs>
                    <a:gs pos="100000">
                      <a:srgbClr val="0072FF"/>
                    </a:gs>
                  </a:gsLst>
                  <a:lin ang="5400000" scaled="1"/>
                </a:gradFill>
              </a:rPr>
              <a:t>Race condition </a:t>
            </a:r>
            <a:r>
              <a:rPr lang="en-US" sz="2000" dirty="0"/>
              <a:t>là hiện tượng xảy ra khi các tiến trình cùng truy cập đồng thời vào dữ liệu được chia sẻ. Kết quả cuối cùng sẽ phụ thuộc vào thứ tự thực thi của các tiến trình đang chạy đồng thời với nhau.</a:t>
            </a:r>
            <a:endParaRPr lang="en-US" sz="2000" dirty="0"/>
          </a:p>
          <a:p>
            <a:r>
              <a:rPr lang="en-US" sz="2000" dirty="0"/>
              <a:t>Trong bài toán Producer vs. Consumer dữ liệu được chia sẻ là biến count bị tác động đồng thời bởi cả 02 tiến trình Producer và Consumer. Trong bài toán cấp phát PID, dữ liệu được chia sẻ là biến </a:t>
            </a:r>
            <a:r>
              <a:rPr lang="en-US" sz="2000" dirty="0">
                <a:latin typeface="Courier New" panose="02070309020205020404" pitchFamily="49" charset="0"/>
                <a:cs typeface="Courier New" panose="02070309020205020404" pitchFamily="49" charset="0"/>
              </a:rPr>
              <a:t>next_available_pid</a:t>
            </a:r>
            <a:r>
              <a:rPr lang="en-US" sz="2000" dirty="0"/>
              <a:t> bị tranh giành bởi tiến trình thực thi đồng thời là P0 và P1.</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6" name="Rectangle 5"/>
          <p:cNvSpPr/>
          <p:nvPr/>
        </p:nvSpPr>
        <p:spPr>
          <a:xfrm>
            <a:off x="7370977" y="2413001"/>
            <a:ext cx="3606800" cy="2771448"/>
          </a:xfrm>
          <a:prstGeom prst="rect">
            <a:avLst/>
          </a:prstGeom>
          <a:blipFill>
            <a:blip r:embed="rId1">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Graphic 8" descr="Web desig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6288" y="2413001"/>
            <a:ext cx="914400" cy="914400"/>
          </a:xfrm>
          <a:prstGeom prst="rect">
            <a:avLst/>
          </a:prstGeom>
        </p:spPr>
      </p:pic>
      <p:pic>
        <p:nvPicPr>
          <p:cNvPr id="10" name="Graphic 9" descr="Web design with solid fil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8066" y="4270049"/>
            <a:ext cx="914400" cy="914400"/>
          </a:xfrm>
          <a:prstGeom prst="rect">
            <a:avLst/>
          </a:prstGeom>
        </p:spPr>
      </p:pic>
      <p:sp>
        <p:nvSpPr>
          <p:cNvPr id="11" name="Rectangle 10"/>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endParaRPr lang="en-US" sz="2800" b="1" dirty="0">
              <a:latin typeface="Arial" panose="020B0604020202020204" pitchFamily="34" charset="0"/>
              <a:cs typeface="Arial" panose="020B0604020202020204" pitchFamily="34" charset="0"/>
            </a:endParaRPr>
          </a:p>
        </p:txBody>
      </p:sp>
      <p:cxnSp>
        <p:nvCxnSpPr>
          <p:cNvPr id="15" name="Connector: Elbow 14"/>
          <p:cNvCxnSpPr>
            <a:endCxn id="11"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p:cNvCxnSpPr>
            <a:stCxn id="10" idx="1"/>
            <a:endCxn id="11"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5.1.3. Race condition</a:t>
            </a:r>
            <a:endParaRPr lang="en-US" dirty="0"/>
          </a:p>
        </p:txBody>
      </p:sp>
      <p:sp>
        <p:nvSpPr>
          <p:cNvPr id="3" name="Content Placeholder 2"/>
          <p:cNvSpPr>
            <a:spLocks noGrp="1"/>
          </p:cNvSpPr>
          <p:nvPr>
            <p:ph idx="1"/>
          </p:nvPr>
        </p:nvSpPr>
        <p:spPr>
          <a:xfrm>
            <a:off x="838200" y="1788160"/>
            <a:ext cx="5257800" cy="4388803"/>
          </a:xfrm>
        </p:spPr>
        <p:txBody>
          <a:bodyPr>
            <a:normAutofit/>
          </a:bodyPr>
          <a:lstStyle/>
          <a:p>
            <a:r>
              <a:rPr lang="en-US" sz="2000" b="1" dirty="0">
                <a:gradFill>
                  <a:gsLst>
                    <a:gs pos="0">
                      <a:srgbClr val="00C6FF"/>
                    </a:gs>
                    <a:gs pos="100000">
                      <a:srgbClr val="0072FF"/>
                    </a:gs>
                  </a:gsLst>
                  <a:lin ang="5400000" scaled="1"/>
                </a:gradFill>
              </a:rPr>
              <a:t>Race condition có thể dẫn đến việc dữ liệu bị sai và không nhất quán (inconsistency).</a:t>
            </a:r>
            <a:endParaRPr lang="en-US" sz="2000" b="1" dirty="0">
              <a:gradFill>
                <a:gsLst>
                  <a:gs pos="0">
                    <a:srgbClr val="00C6FF"/>
                  </a:gs>
                  <a:gs pos="100000">
                    <a:srgbClr val="0072FF"/>
                  </a:gs>
                </a:gsLst>
                <a:lin ang="5400000" scaled="1"/>
              </a:gradFill>
            </a:endParaRPr>
          </a:p>
          <a:p>
            <a:r>
              <a:rPr lang="vi-VN" sz="2000" dirty="0"/>
              <a:t>Để dữ liệu chia sẻ được nhất quán, cần bảo đảm sao cho tại mỗi thời điểm chỉ có một tiến trình được thao tác lên dữ liệu chia sẻ. Do đó, cần có cơ chế đồng bộ hoạt động của các tiến trình này.</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6" name="Rectangle 5"/>
          <p:cNvSpPr/>
          <p:nvPr/>
        </p:nvSpPr>
        <p:spPr>
          <a:xfrm>
            <a:off x="7370977" y="2413001"/>
            <a:ext cx="3606800" cy="2771448"/>
          </a:xfrm>
          <a:prstGeom prst="rect">
            <a:avLst/>
          </a:prstGeom>
          <a:blipFill>
            <a:blip r:embed="rId1">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Graphic 7" descr="Web design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6288" y="2413001"/>
            <a:ext cx="914400" cy="914400"/>
          </a:xfrm>
          <a:prstGeom prst="rect">
            <a:avLst/>
          </a:prstGeom>
        </p:spPr>
      </p:pic>
      <p:pic>
        <p:nvPicPr>
          <p:cNvPr id="9" name="Graphic 8" descr="Web design with solid fill"/>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8066" y="4270049"/>
            <a:ext cx="914400" cy="914400"/>
          </a:xfrm>
          <a:prstGeom prst="rect">
            <a:avLst/>
          </a:prstGeom>
        </p:spPr>
      </p:pic>
      <p:sp>
        <p:nvSpPr>
          <p:cNvPr id="10" name="Rectangle 9"/>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endParaRPr lang="en-US" sz="2800" b="1" dirty="0">
              <a:latin typeface="Arial" panose="020B0604020202020204" pitchFamily="34" charset="0"/>
              <a:cs typeface="Arial" panose="020B0604020202020204" pitchFamily="34" charset="0"/>
            </a:endParaRPr>
          </a:p>
        </p:txBody>
      </p:sp>
      <p:cxnSp>
        <p:nvCxnSpPr>
          <p:cNvPr id="11" name="Connector: Elbow 10"/>
          <p:cNvCxnSpPr>
            <a:endCxn id="10"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p:cNvCxnSpPr>
            <a:stCxn id="9" idx="1"/>
            <a:endCxn id="10"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30" y="1997849"/>
            <a:ext cx="9563342" cy="981834"/>
          </a:xfrm>
        </p:spPr>
        <p:txBody>
          <a:bodyPr>
            <a:normAutofit/>
          </a:bodyPr>
          <a:lstStyle/>
          <a:p>
            <a:r>
              <a:rPr lang="en-US" dirty="0"/>
              <a:t>VẤN ĐỀ VÙNG TRANH CHẤP</a:t>
            </a:r>
            <a:endParaRPr lang="en-US" dirty="0"/>
          </a:p>
        </p:txBody>
      </p:sp>
      <p:sp>
        <p:nvSpPr>
          <p:cNvPr id="5" name="Text Placeholder 4"/>
          <p:cNvSpPr>
            <a:spLocks noGrp="1"/>
          </p:cNvSpPr>
          <p:nvPr>
            <p:ph type="body" sz="quarter" idx="15"/>
          </p:nvPr>
        </p:nvSpPr>
        <p:spPr>
          <a:xfrm>
            <a:off x="1470930" y="3374373"/>
            <a:ext cx="7147030" cy="916698"/>
          </a:xfrm>
        </p:spPr>
        <p:txBody>
          <a:bodyPr/>
          <a:lstStyle/>
          <a:p>
            <a:r>
              <a:rPr lang="en-US" dirty="0"/>
              <a:t>Vùng tranh chấp (hay còn gọi là critical section) là vùng code mà ở đó các tiến trình thực hiện tác động lên dữ liệu được chia sẻ.</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02.</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Vấn đề vùng tranh chấp</a:t>
            </a:r>
            <a:endParaRPr lang="en-US" dirty="0"/>
          </a:p>
        </p:txBody>
      </p:sp>
      <p:sp>
        <p:nvSpPr>
          <p:cNvPr id="3" name="Content Placeholder 2"/>
          <p:cNvSpPr>
            <a:spLocks noGrp="1"/>
          </p:cNvSpPr>
          <p:nvPr>
            <p:ph idx="1"/>
          </p:nvPr>
        </p:nvSpPr>
        <p:spPr>
          <a:xfrm>
            <a:off x="838200" y="1788160"/>
            <a:ext cx="10515600" cy="3665583"/>
          </a:xfrm>
        </p:spPr>
        <p:txBody>
          <a:bodyPr>
            <a:normAutofit/>
          </a:bodyPr>
          <a:lstStyle/>
          <a:p>
            <a:r>
              <a:rPr lang="en-US" sz="2200" dirty="0"/>
              <a:t>Xem xét một hệ thống có n tiến trình {P</a:t>
            </a:r>
            <a:r>
              <a:rPr lang="en-US" sz="2200" baseline="-25000" dirty="0"/>
              <a:t>0</a:t>
            </a:r>
            <a:r>
              <a:rPr lang="en-US" sz="2200" dirty="0"/>
              <a:t>, P</a:t>
            </a:r>
            <a:r>
              <a:rPr lang="en-US" sz="2200" baseline="-25000" dirty="0"/>
              <a:t>1</a:t>
            </a:r>
            <a:r>
              <a:rPr lang="en-US" sz="2200" dirty="0"/>
              <a:t>, . . . , P</a:t>
            </a:r>
            <a:r>
              <a:rPr lang="en-US" sz="2200" baseline="-25000" dirty="0"/>
              <a:t>n-1</a:t>
            </a:r>
            <a:r>
              <a:rPr lang="en-US" sz="2200" dirty="0"/>
              <a:t>}</a:t>
            </a:r>
            <a:endParaRPr lang="en-US" sz="2200" dirty="0"/>
          </a:p>
          <a:p>
            <a:r>
              <a:rPr lang="en-US" sz="2200" dirty="0"/>
              <a:t>Mỗi tiến trình có một </a:t>
            </a:r>
            <a:r>
              <a:rPr lang="en-US" sz="2200" b="1" dirty="0">
                <a:gradFill>
                  <a:gsLst>
                    <a:gs pos="1000">
                      <a:srgbClr val="00C6FF"/>
                    </a:gs>
                    <a:gs pos="100000">
                      <a:srgbClr val="0072FF"/>
                    </a:gs>
                  </a:gsLst>
                  <a:lin ang="5400000" scaled="1"/>
                </a:gradFill>
              </a:rPr>
              <a:t>vùng tranh chấp </a:t>
            </a:r>
            <a:r>
              <a:rPr lang="en-US" sz="2200" dirty="0"/>
              <a:t>là một </a:t>
            </a:r>
            <a:r>
              <a:rPr lang="en-US" sz="2200" b="1" dirty="0"/>
              <a:t>đoạn code</a:t>
            </a:r>
            <a:r>
              <a:rPr lang="en-US" sz="2200" dirty="0"/>
              <a:t>:</a:t>
            </a:r>
            <a:endParaRPr lang="en-US" sz="2200" dirty="0"/>
          </a:p>
          <a:p>
            <a:pPr lvl="1"/>
            <a:r>
              <a:rPr lang="en-US" sz="2200" dirty="0"/>
              <a:t>Thực hiện việc thay đổi giá trị của dữ liệu được chia sẻ (có thể là các biến, bảng dữ liệu, file,...)</a:t>
            </a:r>
            <a:endParaRPr lang="en-US" sz="2200" dirty="0"/>
          </a:p>
          <a:p>
            <a:pPr lvl="1"/>
            <a:r>
              <a:rPr lang="en-US" sz="2200" dirty="0"/>
              <a:t>Khi một tiến trình đang thực hiện vùng tranh chấp của mình thì các tiến trình khác </a:t>
            </a:r>
            <a:r>
              <a:rPr lang="en-US" sz="2200" b="1" dirty="0"/>
              <a:t>KHÔNG</a:t>
            </a:r>
            <a:r>
              <a:rPr lang="en-US" sz="2200" dirty="0"/>
              <a:t> được thực hiện vùng tranh chấp của chúng.</a:t>
            </a:r>
            <a:endParaRPr lang="en-US" sz="2200" dirty="0"/>
          </a:p>
          <a:p>
            <a:r>
              <a:rPr lang="en-US" sz="2200" dirty="0"/>
              <a:t>Vấn đề vùng tranh chấp chính là thiết kế cách thức xử lý các vấn đề trên.</a:t>
            </a:r>
            <a:endParaRPr lang="en-US" sz="22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Vấn đề vùng tranh chấp</a:t>
            </a:r>
            <a:endParaRPr lang="en-US" dirty="0"/>
          </a:p>
        </p:txBody>
      </p:sp>
      <p:sp>
        <p:nvSpPr>
          <p:cNvPr id="3" name="Content Placeholder 2"/>
          <p:cNvSpPr>
            <a:spLocks noGrp="1"/>
          </p:cNvSpPr>
          <p:nvPr>
            <p:ph idx="1"/>
          </p:nvPr>
        </p:nvSpPr>
        <p:spPr>
          <a:xfrm>
            <a:off x="838200" y="1788161"/>
            <a:ext cx="4511125" cy="3198778"/>
          </a:xfrm>
        </p:spPr>
        <p:txBody>
          <a:bodyPr>
            <a:normAutofit fontScale="72500"/>
          </a:bodyPr>
          <a:lstStyle/>
          <a:p>
            <a:pPr marL="0" indent="0" algn="just">
              <a:buNone/>
            </a:pPr>
            <a:r>
              <a:rPr lang="en-US" sz="2400" dirty="0"/>
              <a:t>Mỗi tiến trình phải yêu cầu để được phép tiến vào vùng tranh chấp của mình thông qua </a:t>
            </a:r>
            <a:r>
              <a:rPr lang="en-US" sz="2400" dirty="0">
                <a:latin typeface="Courier New" panose="02070309020205020404" pitchFamily="49" charset="0"/>
                <a:cs typeface="Courier New" panose="02070309020205020404" pitchFamily="49" charset="0"/>
              </a:rPr>
              <a:t>entry section</a:t>
            </a:r>
            <a:r>
              <a:rPr lang="en-US" sz="2400" dirty="0"/>
              <a:t>, sau đó thực thi vùng tranh chấp – </a:t>
            </a:r>
            <a:r>
              <a:rPr lang="en-US" sz="2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r>
              <a:rPr lang="en-US" sz="2400" b="1" dirty="0">
                <a:gradFill>
                  <a:gsLst>
                    <a:gs pos="0">
                      <a:srgbClr val="00C6FF"/>
                    </a:gs>
                    <a:gs pos="100000">
                      <a:srgbClr val="0072FF"/>
                    </a:gs>
                  </a:gsLst>
                  <a:lin ang="5400000" scaled="1"/>
                </a:gradFill>
              </a:rPr>
              <a:t> </a:t>
            </a:r>
            <a:r>
              <a:rPr lang="en-US" sz="2400" dirty="0"/>
              <a:t>- rồi tiến đến </a:t>
            </a:r>
            <a:r>
              <a:rPr lang="en-US" sz="2400" dirty="0">
                <a:latin typeface="Courier New" panose="02070309020205020404" pitchFamily="49" charset="0"/>
                <a:cs typeface="Courier New" panose="02070309020205020404" pitchFamily="49" charset="0"/>
              </a:rPr>
              <a:t>exit section</a:t>
            </a:r>
            <a:r>
              <a:rPr lang="en-US" sz="2400" dirty="0"/>
              <a:t>, và sau cùng là thực thi </a:t>
            </a:r>
            <a:r>
              <a:rPr lang="en-US" sz="2400" dirty="0">
                <a:latin typeface="Courier New" panose="02070309020205020404" pitchFamily="49" charset="0"/>
                <a:cs typeface="Courier New" panose="02070309020205020404" pitchFamily="49" charset="0"/>
              </a:rPr>
              <a:t>remainder section</a:t>
            </a:r>
            <a:r>
              <a:rPr lang="vi-VN" altLang="en-US" sz="2400" dirty="0">
                <a:latin typeface="Courier New" panose="02070309020205020404" pitchFamily="49" charset="0"/>
                <a:cs typeface="Courier New" panose="02070309020205020404" pitchFamily="49" charset="0"/>
              </a:rPr>
              <a:t>(các tài nguyên còn lại không tranh </a:t>
            </a:r>
            <a:r>
              <a:rPr lang="vi-VN" altLang="en-US" sz="2400" dirty="0">
                <a:latin typeface="Courier New" panose="02070309020205020404" pitchFamily="49" charset="0"/>
                <a:cs typeface="Courier New" panose="02070309020205020404" pitchFamily="49" charset="0"/>
              </a:rPr>
              <a:t>chấp)</a:t>
            </a:r>
            <a:r>
              <a:rPr lang="en-US" sz="2400" dirty="0"/>
              <a:t>.</a:t>
            </a:r>
            <a:endParaRPr lang="en-US" sz="24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6127333" y="1997839"/>
            <a:ext cx="4511125" cy="2585323"/>
          </a:xfrm>
          <a:prstGeom prst="roundRect">
            <a:avLst>
              <a:gd name="adj" fmla="val 1181"/>
            </a:avLst>
          </a:prstGeom>
          <a:noFill/>
          <a:ln>
            <a:gradFill>
              <a:gsLst>
                <a:gs pos="1000">
                  <a:srgbClr val="00C6FF"/>
                </a:gs>
                <a:gs pos="100000">
                  <a:srgbClr val="0072FF"/>
                </a:gs>
              </a:gsLst>
              <a:lin ang="5400000" scaled="1"/>
            </a:gradFill>
          </a:ln>
        </p:spPr>
        <p:txBody>
          <a:bodyPr wrap="square" rtlCol="0">
            <a:spAutoFit/>
          </a:bodyPr>
          <a:lstStyle/>
          <a:p>
            <a:pPr algn="l"/>
            <a:r>
              <a:rPr lang="en-US" dirty="0">
                <a:latin typeface="Courier New" panose="02070309020205020404" pitchFamily="49" charset="0"/>
                <a:cs typeface="Courier New" panose="02070309020205020404" pitchFamily="49" charset="0"/>
              </a:rPr>
              <a:t>w</a:t>
            </a:r>
            <a:r>
              <a:rPr lang="en-US" dirty="0">
                <a:latin typeface="Courier New" panose="02070309020205020404" pitchFamily="49" charset="0"/>
                <a:cs typeface="Courier New" panose="02070309020205020404" pitchFamily="49" charset="0"/>
              </a:rPr>
              <a:t>hile(1){</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	entry section</a:t>
            </a:r>
            <a:endParaRPr lang="en-US" dirty="0">
              <a:latin typeface="Courier New" panose="02070309020205020404" pitchFamily="49" charset="0"/>
              <a:cs typeface="Courier New" panose="02070309020205020404" pitchFamily="49" charset="0"/>
            </a:endParaRPr>
          </a:p>
          <a:p>
            <a:pPr algn="l"/>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		</a:t>
            </a: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	exit section</a:t>
            </a:r>
            <a:endParaRPr lang="en-US" dirty="0">
              <a:latin typeface="Courier New" panose="02070309020205020404" pitchFamily="49" charset="0"/>
              <a:cs typeface="Courier New" panose="02070309020205020404" pitchFamily="49" charset="0"/>
            </a:endParaRPr>
          </a:p>
          <a:p>
            <a:pPr algn="l"/>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		remainder section</a:t>
            </a:r>
            <a:endParaRPr lang="en-US" dirty="0">
              <a:latin typeface="Courier New" panose="02070309020205020404" pitchFamily="49" charset="0"/>
              <a:cs typeface="Courier New" panose="02070309020205020404" pitchFamily="49" charset="0"/>
            </a:endParaRPr>
          </a:p>
          <a:p>
            <a:pPr algn="l"/>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3" name="Content Placeholder 2"/>
          <p:cNvSpPr>
            <a:spLocks noGrp="1"/>
          </p:cNvSpPr>
          <p:nvPr>
            <p:ph type="body" sz="quarter" idx="13"/>
          </p:nvPr>
        </p:nvSpPr>
        <p:spPr/>
        <p:txBody>
          <a:bodyPr>
            <a:normAutofit fontScale="92500" lnSpcReduction="10000"/>
          </a:bodyPr>
          <a:lstStyle/>
          <a:p>
            <a:r>
              <a:rPr lang="vi-VN" sz="2400" dirty="0"/>
              <a:t>Trình bày được </a:t>
            </a:r>
            <a:r>
              <a:rPr lang="en-US" sz="2400" dirty="0"/>
              <a:t>khái niệm race condition và mô tả được vấn đề vùng tranh chấp</a:t>
            </a:r>
            <a:endParaRPr lang="en-US" sz="2400" dirty="0"/>
          </a:p>
          <a:p>
            <a:r>
              <a:rPr lang="en-US" sz="2400" dirty="0"/>
              <a:t>Mô tả được các yêu cầu dành cho lời giải của bài toán vùng tranh chấp</a:t>
            </a:r>
            <a:endParaRPr lang="en-US" sz="2400" dirty="0"/>
          </a:p>
          <a:p>
            <a:r>
              <a:rPr lang="en-US" sz="2400" dirty="0"/>
              <a:t>Liệt kê được các giải pháp đồng bộ </a:t>
            </a:r>
            <a:r>
              <a:rPr lang="en-US" sz="2400" dirty="0" err="1"/>
              <a:t>sử</a:t>
            </a:r>
            <a:r>
              <a:rPr lang="en-US" sz="2400" dirty="0"/>
              <a:t> </a:t>
            </a:r>
            <a:r>
              <a:rPr lang="en-US" sz="2400" dirty="0" err="1"/>
              <a:t>dụng</a:t>
            </a:r>
            <a:r>
              <a:rPr lang="en-US" sz="2400" dirty="0"/>
              <a:t> </a:t>
            </a:r>
            <a:r>
              <a:rPr lang="en-US" sz="2400" dirty="0"/>
              <a:t>phần mềm và vấn đề của chúng</a:t>
            </a:r>
            <a:endParaRPr lang="en-US" sz="2400" dirty="0"/>
          </a:p>
          <a:p>
            <a:r>
              <a:rPr lang="en-US" sz="2400" dirty="0"/>
              <a:t>Trình bày được giải pháp đồng bộ dựa trên phần cứng bao gồm </a:t>
            </a:r>
            <a:r>
              <a:rPr lang="en-US" sz="2400" dirty="0">
                <a:latin typeface="Courier New" panose="02070309020205020404" pitchFamily="49" charset="0"/>
                <a:cs typeface="Courier New" panose="02070309020205020404" pitchFamily="49" charset="0"/>
              </a:rPr>
              <a:t>test_and_set</a:t>
            </a:r>
            <a:r>
              <a:rPr lang="en-US" sz="2400" dirty="0"/>
              <a:t>, </a:t>
            </a:r>
            <a:r>
              <a:rPr lang="en-US" sz="2400" dirty="0">
                <a:latin typeface="Courier New" panose="02070309020205020404" pitchFamily="49" charset="0"/>
                <a:cs typeface="Courier New" panose="02070309020205020404" pitchFamily="49" charset="0"/>
              </a:rPr>
              <a:t>compare_and_swap</a:t>
            </a:r>
            <a:r>
              <a:rPr lang="en-US" sz="2400" dirty="0"/>
              <a:t>, và biến đơn nguyên</a:t>
            </a:r>
            <a:endParaRPr lang="en-US" sz="2400" dirty="0"/>
          </a:p>
          <a:p>
            <a:r>
              <a:rPr lang="en-US" sz="2400" dirty="0" err="1"/>
              <a:t>Diễn</a:t>
            </a:r>
            <a:r>
              <a:rPr lang="en-US" sz="2400" dirty="0"/>
              <a:t> </a:t>
            </a:r>
            <a:r>
              <a:rPr lang="en-US" sz="2400" dirty="0" err="1"/>
              <a:t>tả</a:t>
            </a:r>
            <a:r>
              <a:rPr lang="en-US" sz="2400" dirty="0"/>
              <a:t> </a:t>
            </a:r>
            <a:r>
              <a:rPr lang="en-US" sz="2400" dirty="0" err="1"/>
              <a:t>được</a:t>
            </a:r>
            <a:r>
              <a:rPr lang="en-US" sz="2400" dirty="0"/>
              <a:t> </a:t>
            </a:r>
            <a:r>
              <a:rPr lang="en-US" sz="2400" dirty="0" err="1"/>
              <a:t>cơ</a:t>
            </a:r>
            <a:r>
              <a:rPr lang="en-US" sz="2400" dirty="0"/>
              <a:t> </a:t>
            </a:r>
            <a:r>
              <a:rPr lang="en-US" sz="2400" dirty="0" err="1"/>
              <a:t>chế</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mutex lock </a:t>
            </a:r>
            <a:r>
              <a:rPr lang="en-US" sz="2400" dirty="0" err="1"/>
              <a:t>trong</a:t>
            </a:r>
            <a:r>
              <a:rPr lang="en-US" sz="2400" dirty="0"/>
              <a:t> </a:t>
            </a:r>
            <a:r>
              <a:rPr lang="en-US" sz="2400" dirty="0" err="1"/>
              <a:t>việc</a:t>
            </a:r>
            <a:r>
              <a:rPr lang="en-US" sz="2400" dirty="0"/>
              <a:t> </a:t>
            </a:r>
            <a:r>
              <a:rPr lang="en-US" sz="2400" dirty="0" err="1"/>
              <a:t>giải</a:t>
            </a:r>
            <a:r>
              <a:rPr lang="en-US" sz="2400" dirty="0"/>
              <a:t> </a:t>
            </a:r>
            <a:r>
              <a:rPr lang="en-US" sz="2400" dirty="0" err="1"/>
              <a:t>quyết</a:t>
            </a:r>
            <a:r>
              <a:rPr lang="en-US" sz="2400" dirty="0"/>
              <a:t> </a:t>
            </a:r>
            <a:r>
              <a:rPr lang="en-US" sz="2400" dirty="0" err="1"/>
              <a:t>bài</a:t>
            </a:r>
            <a:r>
              <a:rPr lang="en-US" sz="2400" dirty="0"/>
              <a:t> </a:t>
            </a:r>
            <a:r>
              <a:rPr lang="en-US" sz="2400" dirty="0" err="1"/>
              <a:t>toán</a:t>
            </a:r>
            <a:r>
              <a:rPr lang="en-US" sz="2400" dirty="0"/>
              <a:t> </a:t>
            </a:r>
            <a:r>
              <a:rPr lang="en-US" sz="2400" dirty="0" err="1"/>
              <a:t>vùng</a:t>
            </a:r>
            <a:r>
              <a:rPr lang="en-US" sz="2400" dirty="0"/>
              <a:t> </a:t>
            </a:r>
            <a:r>
              <a:rPr lang="en-US" sz="2400" dirty="0" err="1"/>
              <a:t>tranh</a:t>
            </a:r>
            <a:r>
              <a:rPr lang="en-US" sz="2400" dirty="0"/>
              <a:t> </a:t>
            </a:r>
            <a:r>
              <a:rPr lang="en-US" sz="2400" dirty="0" err="1"/>
              <a:t>chấp</a:t>
            </a:r>
            <a:endParaRPr lang="en-US" sz="2400" dirty="0"/>
          </a:p>
        </p:txBody>
      </p:sp>
      <p:sp>
        <p:nvSpPr>
          <p:cNvPr id="7" name="Text Placeholder 6"/>
          <p:cNvSpPr>
            <a:spLocks noGrp="1"/>
          </p:cNvSpPr>
          <p:nvPr>
            <p:ph type="body" sz="quarter" idx="15"/>
          </p:nvPr>
        </p:nvSpPr>
        <p:spPr/>
        <p:txBody>
          <a:bodyPr/>
          <a:lstStyle/>
          <a:p>
            <a:r>
              <a:rPr lang="en-US" dirty="0"/>
              <a:t>MỤC TIÊU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30" y="1313970"/>
            <a:ext cx="7066031" cy="1665714"/>
          </a:xfrm>
        </p:spPr>
        <p:txBody>
          <a:bodyPr>
            <a:normAutofit/>
          </a:bodyPr>
          <a:lstStyle/>
          <a:p>
            <a:r>
              <a:rPr lang="en-US" dirty="0"/>
              <a:t>LỜI GIẢI CHO BÀI TOÁN</a:t>
            </a:r>
            <a:br>
              <a:rPr lang="en-US" dirty="0"/>
            </a:br>
            <a:r>
              <a:rPr lang="en-US" dirty="0"/>
              <a:t>VÙNG TRANH CHẤP</a:t>
            </a:r>
            <a:endParaRPr lang="en-US" dirty="0"/>
          </a:p>
        </p:txBody>
      </p:sp>
      <p:sp>
        <p:nvSpPr>
          <p:cNvPr id="4" name="Text Placeholder 3"/>
          <p:cNvSpPr>
            <a:spLocks noGrp="1"/>
          </p:cNvSpPr>
          <p:nvPr>
            <p:ph type="body" sz="quarter" idx="14"/>
          </p:nvPr>
        </p:nvSpPr>
        <p:spPr/>
        <p:txBody>
          <a:bodyPr>
            <a:normAutofit/>
          </a:bodyPr>
          <a:lstStyle/>
          <a:p>
            <a:r>
              <a:rPr lang="en-US" dirty="0"/>
              <a:t>5.3.1. </a:t>
            </a:r>
            <a:r>
              <a:rPr lang="en-US" dirty="0"/>
              <a:t>Yêu cầu dành cho lời giải</a:t>
            </a:r>
            <a:endParaRPr lang="en-US" dirty="0"/>
          </a:p>
        </p:txBody>
      </p:sp>
      <p:sp>
        <p:nvSpPr>
          <p:cNvPr id="5" name="Text Placeholder 4"/>
          <p:cNvSpPr>
            <a:spLocks noGrp="1"/>
          </p:cNvSpPr>
          <p:nvPr>
            <p:ph type="body" sz="quarter" idx="15"/>
          </p:nvPr>
        </p:nvSpPr>
        <p:spPr/>
        <p:txBody>
          <a:bodyPr/>
          <a:lstStyle/>
          <a:p>
            <a:r>
              <a:rPr lang="en-US" dirty="0"/>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03.</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5.3.1. Yêu cầu dành cho lời giải</a:t>
            </a:r>
            <a:endParaRPr lang="en-US" dirty="0"/>
          </a:p>
        </p:txBody>
      </p:sp>
      <p:sp>
        <p:nvSpPr>
          <p:cNvPr id="3" name="Content Placeholder 2"/>
          <p:cNvSpPr>
            <a:spLocks noGrp="1"/>
          </p:cNvSpPr>
          <p:nvPr>
            <p:ph idx="1"/>
          </p:nvPr>
        </p:nvSpPr>
        <p:spPr/>
        <p:txBody>
          <a:bodyPr>
            <a:normAutofit fontScale="92500"/>
          </a:bodyPr>
          <a:lstStyle/>
          <a:p>
            <a:r>
              <a:rPr lang="en-US" dirty="0"/>
              <a:t>Lời giải cho bài toán vùng tranh chấp phải đảm bảo 03 yêu cầu sau:</a:t>
            </a:r>
            <a:endParaRPr lang="en-US" dirty="0"/>
          </a:p>
          <a:p>
            <a:pPr lvl="1"/>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tiến</a:t>
            </a:r>
            <a:r>
              <a:rPr lang="en-US" dirty="0"/>
              <a:t> </a:t>
            </a:r>
            <a:r>
              <a:rPr lang="en-US" dirty="0" err="1"/>
              <a:t>trình</a:t>
            </a:r>
            <a:r>
              <a:rPr lang="vi-VN" dirty="0"/>
              <a:t> P đang thực thi trong vùng tranh chấp (CS) của nó thì không có </a:t>
            </a:r>
            <a:r>
              <a:rPr lang="en-US" dirty="0" err="1"/>
              <a:t>tiến</a:t>
            </a:r>
            <a:r>
              <a:rPr lang="en-US" dirty="0"/>
              <a:t> </a:t>
            </a:r>
            <a:r>
              <a:rPr lang="en-US" dirty="0" err="1"/>
              <a:t>trình</a:t>
            </a:r>
            <a:r>
              <a:rPr lang="vi-VN" dirty="0"/>
              <a:t> Q nào khác đang thực thi trong CS của Q.</a:t>
            </a:r>
            <a:endParaRPr lang="vi-VN" dirty="0"/>
          </a:p>
          <a:p>
            <a:pPr lvl="1"/>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en-US" dirty="0"/>
          </a:p>
          <a:p>
            <a:pPr lvl="1"/>
            <a:r>
              <a:rPr lang="en-US" dirty="0"/>
              <a:t>(3) </a:t>
            </a:r>
            <a:r>
              <a:rPr lang="en-US" b="1" dirty="0">
                <a:gradFill>
                  <a:gsLst>
                    <a:gs pos="1000">
                      <a:srgbClr val="00C6FF"/>
                    </a:gs>
                    <a:gs pos="100000">
                      <a:srgbClr val="0072FF"/>
                    </a:gs>
                  </a:gsLst>
                  <a:lin ang="5400000" scaled="1"/>
                </a:gradFill>
              </a:rPr>
              <a:t>Bounded waiting </a:t>
            </a:r>
            <a:r>
              <a:rPr lang="en-US" dirty="0"/>
              <a:t>(</a:t>
            </a:r>
            <a:r>
              <a:rPr lang="en-US" dirty="0" err="1"/>
              <a:t>chờ</a:t>
            </a:r>
            <a:r>
              <a:rPr lang="en-US" dirty="0"/>
              <a:t> </a:t>
            </a:r>
            <a:r>
              <a:rPr lang="en-US" dirty="0" err="1"/>
              <a:t>đợi</a:t>
            </a:r>
            <a:r>
              <a:rPr lang="en-US" dirty="0"/>
              <a:t> </a:t>
            </a:r>
            <a:r>
              <a:rPr lang="en-US" dirty="0" err="1"/>
              <a:t>giới</a:t>
            </a:r>
            <a:r>
              <a:rPr lang="en-US" dirty="0"/>
              <a:t> </a:t>
            </a:r>
            <a:r>
              <a:rPr lang="en-US" dirty="0" err="1"/>
              <a:t>hạn</a:t>
            </a:r>
            <a:r>
              <a:rPr lang="en-US" dirty="0"/>
              <a:t>): </a:t>
            </a:r>
            <a:r>
              <a:rPr lang="en-US" dirty="0" err="1"/>
              <a:t>Mỗi</a:t>
            </a:r>
            <a:r>
              <a:rPr lang="en-US" dirty="0"/>
              <a:t> </a:t>
            </a:r>
            <a:r>
              <a:rPr lang="en-US" dirty="0" err="1"/>
              <a:t>tiến</a:t>
            </a:r>
            <a:r>
              <a:rPr lang="en-US" dirty="0"/>
              <a:t> </a:t>
            </a:r>
            <a:r>
              <a:rPr lang="en-US" dirty="0" err="1"/>
              <a:t>trình</a:t>
            </a:r>
            <a:r>
              <a:rPr lang="en-US" dirty="0"/>
              <a:t> chỉ </a:t>
            </a:r>
            <a:r>
              <a:rPr lang="en-US" dirty="0" err="1"/>
              <a:t>phải</a:t>
            </a:r>
            <a:r>
              <a:rPr lang="en-US" dirty="0"/>
              <a:t> </a:t>
            </a:r>
            <a:r>
              <a:rPr lang="en-US" dirty="0" err="1"/>
              <a:t>chờ</a:t>
            </a:r>
            <a:r>
              <a:rPr lang="en-US" dirty="0"/>
              <a:t> </a:t>
            </a:r>
            <a:r>
              <a:rPr lang="en-US" dirty="0" err="1"/>
              <a:t>đê</a:t>
            </a:r>
            <a:r>
              <a:rPr lang="en-US" dirty="0"/>
              <a:t>̉ </a:t>
            </a:r>
            <a:r>
              <a:rPr lang="en-US" dirty="0" err="1"/>
              <a:t>được</a:t>
            </a:r>
            <a:r>
              <a:rPr lang="en-US" dirty="0"/>
              <a:t> </a:t>
            </a:r>
            <a:r>
              <a:rPr lang="en-US" dirty="0" err="1"/>
              <a:t>vào</a:t>
            </a:r>
            <a:r>
              <a:rPr lang="en-US" dirty="0"/>
              <a:t> </a:t>
            </a:r>
            <a:r>
              <a:rPr lang="en-US" dirty="0" err="1"/>
              <a:t>vùng</a:t>
            </a:r>
            <a:r>
              <a:rPr lang="en-US" dirty="0"/>
              <a:t> </a:t>
            </a:r>
            <a:r>
              <a:rPr lang="en-US" dirty="0" err="1"/>
              <a:t>tranh</a:t>
            </a:r>
            <a:r>
              <a:rPr lang="en-US" dirty="0"/>
              <a:t> </a:t>
            </a:r>
            <a:r>
              <a:rPr lang="en-US" dirty="0" err="1"/>
              <a:t>chấp</a:t>
            </a:r>
            <a:r>
              <a:rPr lang="en-US" dirty="0"/>
              <a:t> </a:t>
            </a:r>
            <a:r>
              <a:rPr lang="en-US" dirty="0" err="1"/>
              <a:t>trong</a:t>
            </a:r>
            <a:r>
              <a:rPr lang="en-US" dirty="0"/>
              <a:t> </a:t>
            </a:r>
            <a:r>
              <a:rPr lang="en-US" dirty="0" err="1"/>
              <a:t>một</a:t>
            </a:r>
            <a:r>
              <a:rPr lang="en-US" dirty="0"/>
              <a:t> </a:t>
            </a:r>
            <a:r>
              <a:rPr lang="en-US" dirty="0" err="1"/>
              <a:t>khoảng</a:t>
            </a:r>
            <a:r>
              <a:rPr lang="en-US" dirty="0"/>
              <a:t> </a:t>
            </a:r>
            <a:r>
              <a:rPr lang="en-US" dirty="0" err="1"/>
              <a:t>thời</a:t>
            </a:r>
            <a:r>
              <a:rPr lang="en-US" dirty="0"/>
              <a:t> </a:t>
            </a:r>
            <a:r>
              <a:rPr lang="en-US" dirty="0" err="1"/>
              <a:t>gian</a:t>
            </a:r>
            <a:r>
              <a:rPr lang="en-US" dirty="0"/>
              <a:t> có </a:t>
            </a:r>
            <a:r>
              <a:rPr lang="en-US" dirty="0" err="1"/>
              <a:t>hạn</a:t>
            </a:r>
            <a:r>
              <a:rPr lang="en-US" dirty="0"/>
              <a:t> </a:t>
            </a:r>
            <a:r>
              <a:rPr lang="en-US" dirty="0" err="1"/>
              <a:t>định</a:t>
            </a:r>
            <a:r>
              <a:rPr lang="en-US" dirty="0"/>
              <a:t> </a:t>
            </a:r>
            <a:r>
              <a:rPr lang="en-US" dirty="0" err="1"/>
              <a:t>nào</a:t>
            </a:r>
            <a:r>
              <a:rPr lang="en-US" dirty="0"/>
              <a:t> </a:t>
            </a:r>
            <a:r>
              <a:rPr lang="en-US" dirty="0" err="1"/>
              <a:t>đó</a:t>
            </a:r>
            <a:r>
              <a:rPr lang="en-US" dirty="0"/>
              <a:t>. </a:t>
            </a:r>
            <a:r>
              <a:rPr lang="en-US" dirty="0" err="1"/>
              <a:t>Không</a:t>
            </a:r>
            <a:r>
              <a:rPr lang="en-US" dirty="0"/>
              <a:t> </a:t>
            </a:r>
            <a:r>
              <a:rPr lang="en-US" dirty="0" err="1"/>
              <a:t>xảy</a:t>
            </a:r>
            <a:r>
              <a:rPr lang="en-US" dirty="0"/>
              <a:t> </a:t>
            </a:r>
            <a:r>
              <a:rPr lang="en-US" dirty="0" err="1"/>
              <a:t>ra</a:t>
            </a:r>
            <a:r>
              <a:rPr lang="en-US" dirty="0"/>
              <a:t> </a:t>
            </a:r>
            <a:r>
              <a:rPr lang="en-US" dirty="0" err="1"/>
              <a:t>tình</a:t>
            </a:r>
            <a:r>
              <a:rPr lang="en-US" dirty="0"/>
              <a:t> </a:t>
            </a:r>
            <a:r>
              <a:rPr lang="en-US" dirty="0" err="1"/>
              <a:t>trạng</a:t>
            </a:r>
            <a:r>
              <a:rPr lang="en-US" dirty="0"/>
              <a:t> </a:t>
            </a:r>
            <a:r>
              <a:rPr lang="en-US" dirty="0" err="1"/>
              <a:t>đói</a:t>
            </a:r>
            <a:r>
              <a:rPr lang="en-US" dirty="0"/>
              <a:t> </a:t>
            </a:r>
            <a:r>
              <a:rPr lang="en-US" dirty="0" err="1"/>
              <a:t>tài</a:t>
            </a:r>
            <a:r>
              <a:rPr lang="en-US" dirty="0"/>
              <a:t> </a:t>
            </a:r>
            <a:r>
              <a:rPr lang="en-US" dirty="0" err="1"/>
              <a:t>nguyên</a:t>
            </a:r>
            <a:r>
              <a:rPr lang="en-US" dirty="0"/>
              <a:t> (starvation).</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5.3.1. Yêu cầu dành cho lời giải</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0" name="Picture 9"/>
          <p:cNvPicPr>
            <a:picLocks noChangeAspect="1"/>
          </p:cNvPicPr>
          <p:nvPr/>
        </p:nvPicPr>
        <p:blipFill>
          <a:blip r:embed="rId1"/>
          <a:srcRect/>
          <a:stretch>
            <a:fillRect/>
          </a:stretch>
        </p:blipFill>
        <p:spPr>
          <a:xfrm>
            <a:off x="2659447" y="2589519"/>
            <a:ext cx="6873105" cy="3866122"/>
          </a:xfrm>
          <a:prstGeom prst="rect">
            <a:avLst/>
          </a:prstGeom>
        </p:spPr>
      </p:pic>
      <p:sp>
        <p:nvSpPr>
          <p:cNvPr id="11" name="Rectangle 10"/>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Mutual exclusion</a:t>
            </a:r>
            <a:endParaRPr lang="en-US" sz="1400" b="1"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838200" y="1569085"/>
            <a:ext cx="10515600" cy="801359"/>
          </a:xfrm>
        </p:spPr>
        <p:txBody>
          <a:bodyPr>
            <a:noAutofit/>
          </a:bodyPr>
          <a:lstStyle/>
          <a:p>
            <a:pPr marL="457200" lvl="1" indent="0">
              <a:buNone/>
            </a:pPr>
            <a:r>
              <a:rPr lang="vi-VN" sz="2200" dirty="0"/>
              <a:t>(1) </a:t>
            </a:r>
            <a:r>
              <a:rPr lang="vi-VN" sz="2200" b="1" dirty="0">
                <a:gradFill>
                  <a:gsLst>
                    <a:gs pos="1000">
                      <a:srgbClr val="00C6FF"/>
                    </a:gs>
                    <a:gs pos="100000">
                      <a:srgbClr val="0072FF"/>
                    </a:gs>
                  </a:gsLst>
                  <a:lin ang="5400000" scaled="1"/>
                </a:gradFill>
              </a:rPr>
              <a:t>Mutual exclusion </a:t>
            </a:r>
            <a:r>
              <a:rPr lang="vi-VN" sz="2200" dirty="0"/>
              <a:t>(loại trừ tương hỗ): Khi một </a:t>
            </a:r>
            <a:r>
              <a:rPr lang="en-US" sz="2200" dirty="0" err="1"/>
              <a:t>tiến</a:t>
            </a:r>
            <a:r>
              <a:rPr lang="en-US" sz="2200" dirty="0"/>
              <a:t> </a:t>
            </a:r>
            <a:r>
              <a:rPr lang="en-US" sz="2200" dirty="0" err="1"/>
              <a:t>trình</a:t>
            </a:r>
            <a:r>
              <a:rPr lang="vi-VN" sz="2200" dirty="0"/>
              <a:t> P đang thực thi trong vùng tranh chấp (CS) của nó thì không có </a:t>
            </a:r>
            <a:r>
              <a:rPr lang="en-US" sz="2200" dirty="0" err="1"/>
              <a:t>tiến</a:t>
            </a:r>
            <a:r>
              <a:rPr lang="en-US" sz="2200" dirty="0"/>
              <a:t> </a:t>
            </a:r>
            <a:r>
              <a:rPr lang="en-US" sz="2200" dirty="0" err="1"/>
              <a:t>trình</a:t>
            </a:r>
            <a:r>
              <a:rPr lang="vi-VN" sz="2200" dirty="0"/>
              <a:t> Q nào khác đang thực thi trong CS của Q.</a:t>
            </a:r>
            <a:endParaRPr lang="vi-VN"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5.3.1. Yêu cầu dành cho lời giải</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0" name="Picture 9"/>
          <p:cNvPicPr>
            <a:picLocks noChangeAspect="1"/>
          </p:cNvPicPr>
          <p:nvPr/>
        </p:nvPicPr>
        <p:blipFill>
          <a:blip r:embed="rId1"/>
          <a:srcRect/>
          <a:stretch>
            <a:fillRect/>
          </a:stretch>
        </p:blipFill>
        <p:spPr>
          <a:xfrm>
            <a:off x="2659447" y="2589519"/>
            <a:ext cx="6873105" cy="3866121"/>
          </a:xfrm>
          <a:prstGeom prst="rect">
            <a:avLst/>
          </a:prstGeom>
        </p:spPr>
      </p:pic>
      <p:sp>
        <p:nvSpPr>
          <p:cNvPr id="11" name="Rectangle 10"/>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Progress</a:t>
            </a:r>
            <a:endParaRPr lang="en-US" sz="1400" b="1"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5.3.1. Yêu cầu dành cho lời giải</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0" name="Picture 9"/>
          <p:cNvPicPr>
            <a:picLocks noChangeAspect="1"/>
          </p:cNvPicPr>
          <p:nvPr/>
        </p:nvPicPr>
        <p:blipFill>
          <a:blip r:embed="rId1"/>
          <a:srcRect/>
          <a:stretch>
            <a:fillRect/>
          </a:stretch>
        </p:blipFill>
        <p:spPr>
          <a:xfrm>
            <a:off x="1496870" y="2996773"/>
            <a:ext cx="5013407" cy="2820041"/>
          </a:xfrm>
          <a:prstGeom prst="rect">
            <a:avLst/>
          </a:prstGeom>
        </p:spPr>
      </p:pic>
      <p:sp>
        <p:nvSpPr>
          <p:cNvPr id="11" name="Rectangle 10"/>
          <p:cNvSpPr/>
          <p:nvPr/>
        </p:nvSpPr>
        <p:spPr>
          <a:xfrm>
            <a:off x="1490703" y="5614216"/>
            <a:ext cx="1300340" cy="202598"/>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panose="020B0604020202020204" pitchFamily="34" charset="0"/>
                <a:cs typeface="Arial" panose="020B0604020202020204" pitchFamily="34" charset="0"/>
              </a:rPr>
              <a:t>Progress</a:t>
            </a:r>
            <a:endParaRPr lang="en-US" sz="1100" b="1"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
        <p:nvSpPr>
          <p:cNvPr id="7" name="TextBox 6"/>
          <p:cNvSpPr txBox="1"/>
          <p:nvPr/>
        </p:nvSpPr>
        <p:spPr>
          <a:xfrm>
            <a:off x="6907946" y="2828835"/>
            <a:ext cx="4557229" cy="1495281"/>
          </a:xfrm>
          <a:prstGeom prst="rect">
            <a:avLst/>
          </a:prstGeom>
          <a:noFill/>
        </p:spPr>
        <p:txBody>
          <a:bodyPr wrap="square" rtlCol="0">
            <a:spAutoFit/>
          </a:bodyPr>
          <a:lstStyle/>
          <a:p>
            <a:pPr algn="l">
              <a:lnSpc>
                <a:spcPct val="130000"/>
              </a:lnSpc>
              <a:spcBef>
                <a:spcPts val="300"/>
              </a:spcBef>
              <a:spcAft>
                <a:spcPts val="300"/>
              </a:spcAft>
            </a:pPr>
            <a:r>
              <a:rPr lang="en-US" dirty="0">
                <a:latin typeface="Arial" panose="020B0604020202020204" pitchFamily="34" charset="0"/>
                <a:cs typeface="Arial" panose="020B0604020202020204" pitchFamily="34" charset="0"/>
              </a:rPr>
              <a:t>Hiện tượng tiến trình P chờ điều kiện từ tiến trình Q khi tiến trình Q cũng đang chờ điều kiện từ tiến trình P để được vào vùng tranh chấp được gọi là </a:t>
            </a:r>
            <a:r>
              <a:rPr lang="en-US"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deadlock</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026" name="Picture 2" descr="Lock it, Block it, but Don't Deadlock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058" y="4503658"/>
            <a:ext cx="3399544" cy="19506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5.3.1. Yêu cầu dành cho lời giải</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0" name="Picture 9"/>
          <p:cNvPicPr>
            <a:picLocks noChangeAspect="1"/>
          </p:cNvPicPr>
          <p:nvPr/>
        </p:nvPicPr>
        <p:blipFill>
          <a:blip r:embed="rId1"/>
          <a:srcRect/>
          <a:stretch>
            <a:fillRect/>
          </a:stretch>
        </p:blipFill>
        <p:spPr>
          <a:xfrm>
            <a:off x="2659447" y="2589519"/>
            <a:ext cx="6873104" cy="3866121"/>
          </a:xfrm>
          <a:prstGeom prst="rect">
            <a:avLst/>
          </a:prstGeom>
        </p:spPr>
      </p:pic>
      <p:sp>
        <p:nvSpPr>
          <p:cNvPr id="11" name="Rectangle 10"/>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Bounded waiting</a:t>
            </a:r>
            <a:endParaRPr lang="en-US" sz="1400" b="1"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838200" y="1616710"/>
            <a:ext cx="10515600" cy="801359"/>
          </a:xfrm>
        </p:spPr>
        <p:txBody>
          <a:bodyPr>
            <a:noAutofit/>
          </a:bodyPr>
          <a:lstStyle/>
          <a:p>
            <a:pPr marL="457200" lvl="1" indent="0">
              <a:buNone/>
            </a:pPr>
            <a:r>
              <a:rPr lang="en-US" sz="2200" dirty="0"/>
              <a:t>(3) </a:t>
            </a:r>
            <a:r>
              <a:rPr lang="en-US" sz="2200" b="1" dirty="0">
                <a:gradFill>
                  <a:gsLst>
                    <a:gs pos="1000">
                      <a:srgbClr val="00C6FF"/>
                    </a:gs>
                    <a:gs pos="100000">
                      <a:srgbClr val="0072FF"/>
                    </a:gs>
                  </a:gsLst>
                  <a:lin ang="5400000" scaled="1"/>
                </a:gradFill>
              </a:rPr>
              <a:t>Bounded waiting </a:t>
            </a:r>
            <a:r>
              <a:rPr lang="en-US" sz="2200" dirty="0"/>
              <a:t>(</a:t>
            </a:r>
            <a:r>
              <a:rPr lang="en-US" sz="2200" dirty="0" err="1"/>
              <a:t>chờ</a:t>
            </a:r>
            <a:r>
              <a:rPr lang="en-US" sz="2200" dirty="0"/>
              <a:t> </a:t>
            </a:r>
            <a:r>
              <a:rPr lang="en-US" sz="2200" dirty="0" err="1"/>
              <a:t>đợi</a:t>
            </a:r>
            <a:r>
              <a:rPr lang="en-US" sz="2200" dirty="0"/>
              <a:t> </a:t>
            </a:r>
            <a:r>
              <a:rPr lang="en-US" sz="2200" dirty="0" err="1"/>
              <a:t>giới</a:t>
            </a:r>
            <a:r>
              <a:rPr lang="en-US" sz="2200" dirty="0"/>
              <a:t> </a:t>
            </a:r>
            <a:r>
              <a:rPr lang="en-US" sz="2200" dirty="0" err="1"/>
              <a:t>hạn</a:t>
            </a:r>
            <a:r>
              <a:rPr lang="en-US" sz="2200" dirty="0"/>
              <a:t>): </a:t>
            </a:r>
            <a:r>
              <a:rPr lang="en-US" sz="2200" dirty="0" err="1"/>
              <a:t>Mỗi</a:t>
            </a:r>
            <a:r>
              <a:rPr lang="en-US" sz="2200" dirty="0"/>
              <a:t> </a:t>
            </a:r>
            <a:r>
              <a:rPr lang="en-US" sz="2200" dirty="0" err="1"/>
              <a:t>tiến</a:t>
            </a:r>
            <a:r>
              <a:rPr lang="en-US" sz="2200" dirty="0"/>
              <a:t> </a:t>
            </a:r>
            <a:r>
              <a:rPr lang="en-US" sz="2200" dirty="0" err="1"/>
              <a:t>trình</a:t>
            </a:r>
            <a:r>
              <a:rPr lang="en-US" sz="2200" dirty="0"/>
              <a:t> chỉ </a:t>
            </a:r>
            <a:r>
              <a:rPr lang="en-US" sz="2200" dirty="0" err="1"/>
              <a:t>phải</a:t>
            </a:r>
            <a:r>
              <a:rPr lang="en-US" sz="2200" dirty="0"/>
              <a:t> </a:t>
            </a:r>
            <a:r>
              <a:rPr lang="en-US" sz="2200" dirty="0" err="1"/>
              <a:t>chờ</a:t>
            </a:r>
            <a:r>
              <a:rPr lang="en-US" sz="2200" dirty="0"/>
              <a:t> </a:t>
            </a:r>
            <a:r>
              <a:rPr lang="en-US" sz="2200" dirty="0" err="1"/>
              <a:t>đê</a:t>
            </a:r>
            <a:r>
              <a:rPr lang="en-US" sz="2200" dirty="0"/>
              <a:t>̉ </a:t>
            </a:r>
            <a:r>
              <a:rPr lang="en-US" sz="2200" dirty="0" err="1"/>
              <a:t>được</a:t>
            </a:r>
            <a:r>
              <a:rPr lang="en-US" sz="2200" dirty="0"/>
              <a:t> </a:t>
            </a:r>
            <a:r>
              <a:rPr lang="en-US" sz="2200" dirty="0" err="1"/>
              <a:t>vào</a:t>
            </a:r>
            <a:r>
              <a:rPr lang="en-US" sz="2200" dirty="0"/>
              <a:t> </a:t>
            </a:r>
            <a:r>
              <a:rPr lang="en-US" sz="2200" dirty="0" err="1"/>
              <a:t>vùng</a:t>
            </a:r>
            <a:r>
              <a:rPr lang="en-US" sz="2200" dirty="0"/>
              <a:t> </a:t>
            </a:r>
            <a:r>
              <a:rPr lang="en-US" sz="2200" dirty="0" err="1"/>
              <a:t>tranh</a:t>
            </a:r>
            <a:r>
              <a:rPr lang="en-US" sz="2200" dirty="0"/>
              <a:t> </a:t>
            </a:r>
            <a:r>
              <a:rPr lang="en-US" sz="2200" dirty="0" err="1"/>
              <a:t>chấp</a:t>
            </a:r>
            <a:r>
              <a:rPr lang="en-US" sz="2200" dirty="0"/>
              <a:t> </a:t>
            </a:r>
            <a:r>
              <a:rPr lang="en-US" sz="2200" dirty="0" err="1"/>
              <a:t>trong</a:t>
            </a:r>
            <a:r>
              <a:rPr lang="en-US" sz="2200" dirty="0"/>
              <a:t> </a:t>
            </a:r>
            <a:r>
              <a:rPr lang="en-US" sz="2200" dirty="0" err="1"/>
              <a:t>một</a:t>
            </a:r>
            <a:r>
              <a:rPr lang="en-US" sz="2200" dirty="0"/>
              <a:t> </a:t>
            </a:r>
            <a:r>
              <a:rPr lang="en-US" sz="2200" dirty="0" err="1"/>
              <a:t>khoảng</a:t>
            </a:r>
            <a:r>
              <a:rPr lang="en-US" sz="2200" dirty="0"/>
              <a:t> </a:t>
            </a:r>
            <a:r>
              <a:rPr lang="en-US" sz="2200" dirty="0" err="1"/>
              <a:t>thời</a:t>
            </a:r>
            <a:r>
              <a:rPr lang="en-US" sz="2200" dirty="0"/>
              <a:t> </a:t>
            </a:r>
            <a:r>
              <a:rPr lang="en-US" sz="2200" dirty="0" err="1"/>
              <a:t>gian</a:t>
            </a:r>
            <a:r>
              <a:rPr lang="en-US" sz="2200" dirty="0"/>
              <a:t> có </a:t>
            </a:r>
            <a:r>
              <a:rPr lang="en-US" sz="2200" dirty="0" err="1"/>
              <a:t>hạn</a:t>
            </a:r>
            <a:r>
              <a:rPr lang="en-US" sz="2200" dirty="0"/>
              <a:t> </a:t>
            </a:r>
            <a:r>
              <a:rPr lang="en-US" sz="2200" dirty="0" err="1"/>
              <a:t>định</a:t>
            </a:r>
            <a:r>
              <a:rPr lang="en-US" sz="2200" dirty="0"/>
              <a:t> </a:t>
            </a:r>
            <a:r>
              <a:rPr lang="en-US" sz="2200" dirty="0" err="1"/>
              <a:t>nào</a:t>
            </a:r>
            <a:r>
              <a:rPr lang="en-US" sz="2200" dirty="0"/>
              <a:t> </a:t>
            </a:r>
            <a:r>
              <a:rPr lang="en-US" sz="2200" dirty="0" err="1"/>
              <a:t>đó</a:t>
            </a:r>
            <a:r>
              <a:rPr lang="en-US" sz="2200" dirty="0"/>
              <a:t>. </a:t>
            </a:r>
            <a:r>
              <a:rPr lang="en-US" sz="2200" dirty="0" err="1"/>
              <a:t>Không</a:t>
            </a:r>
            <a:r>
              <a:rPr lang="en-US" sz="2200" dirty="0"/>
              <a:t> </a:t>
            </a:r>
            <a:r>
              <a:rPr lang="en-US" sz="2200" dirty="0" err="1"/>
              <a:t>xảy</a:t>
            </a:r>
            <a:r>
              <a:rPr lang="en-US" sz="2200" dirty="0"/>
              <a:t> </a:t>
            </a:r>
            <a:r>
              <a:rPr lang="en-US" sz="2200" dirty="0" err="1"/>
              <a:t>ra</a:t>
            </a:r>
            <a:r>
              <a:rPr lang="en-US" sz="2200" dirty="0"/>
              <a:t> </a:t>
            </a:r>
            <a:r>
              <a:rPr lang="en-US" sz="2200" dirty="0" err="1"/>
              <a:t>tình</a:t>
            </a:r>
            <a:r>
              <a:rPr lang="en-US" sz="2200" dirty="0"/>
              <a:t> </a:t>
            </a:r>
            <a:r>
              <a:rPr lang="en-US" sz="2200" dirty="0" err="1"/>
              <a:t>trạng</a:t>
            </a:r>
            <a:r>
              <a:rPr lang="en-US" sz="2200" dirty="0"/>
              <a:t> </a:t>
            </a:r>
            <a:r>
              <a:rPr lang="en-US" sz="2200" dirty="0" err="1"/>
              <a:t>đói</a:t>
            </a:r>
            <a:r>
              <a:rPr lang="en-US" sz="2200" dirty="0"/>
              <a:t> </a:t>
            </a:r>
            <a:r>
              <a:rPr lang="en-US" sz="2200" dirty="0" err="1"/>
              <a:t>tài</a:t>
            </a:r>
            <a:r>
              <a:rPr lang="en-US" sz="2200" dirty="0"/>
              <a:t> </a:t>
            </a:r>
            <a:r>
              <a:rPr lang="en-US" sz="2200" dirty="0" err="1"/>
              <a:t>nguyên</a:t>
            </a:r>
            <a:r>
              <a:rPr lang="en-US" sz="2200" dirty="0"/>
              <a:t> (starvation).</a:t>
            </a:r>
            <a:endParaRPr lang="vi-VN" sz="2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30" y="1313970"/>
            <a:ext cx="7066031" cy="1665714"/>
          </a:xfrm>
        </p:spPr>
        <p:txBody>
          <a:bodyPr>
            <a:normAutofit/>
          </a:bodyPr>
          <a:lstStyle/>
          <a:p>
            <a:r>
              <a:rPr lang="en-US" dirty="0"/>
              <a:t>LỜI GIẢI CHO BÀI TOÁN</a:t>
            </a:r>
            <a:br>
              <a:rPr lang="en-US" dirty="0"/>
            </a:br>
            <a:r>
              <a:rPr lang="en-US" dirty="0"/>
              <a:t>VÙNG TRANH CHẤP</a:t>
            </a:r>
            <a:endParaRPr lang="en-US" dirty="0"/>
          </a:p>
        </p:txBody>
      </p:sp>
      <p:sp>
        <p:nvSpPr>
          <p:cNvPr id="4" name="Text Placeholder 3"/>
          <p:cNvSpPr>
            <a:spLocks noGrp="1"/>
          </p:cNvSpPr>
          <p:nvPr>
            <p:ph type="body" sz="quarter" idx="14"/>
          </p:nvPr>
        </p:nvSpPr>
        <p:spPr/>
        <p:txBody>
          <a:bodyPr>
            <a:normAutofit/>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5" name="Text Placeholder 4"/>
          <p:cNvSpPr>
            <a:spLocks noGrp="1"/>
          </p:cNvSpPr>
          <p:nvPr>
            <p:ph type="body" sz="quarter" idx="15"/>
          </p:nvPr>
        </p:nvSpPr>
        <p:spPr/>
        <p:txBody>
          <a:bodyPr/>
          <a:lstStyle/>
          <a:p>
            <a:r>
              <a:rPr lang="en-US" dirty="0" err="1"/>
              <a:t>Có</a:t>
            </a:r>
            <a:r>
              <a:rPr lang="en-US" dirty="0"/>
              <a:t> </a:t>
            </a:r>
            <a:r>
              <a:rPr lang="en-US" dirty="0" err="1"/>
              <a:t>nhiều</a:t>
            </a:r>
            <a:r>
              <a:rPr lang="en-US" dirty="0"/>
              <a:t> </a:t>
            </a:r>
            <a:r>
              <a:rPr lang="en-US" dirty="0" err="1"/>
              <a:t>hướng</a:t>
            </a:r>
            <a:r>
              <a:rPr lang="en-US" dirty="0"/>
              <a:t> </a:t>
            </a:r>
            <a:r>
              <a:rPr lang="en-US" dirty="0" err="1"/>
              <a:t>tiếp</a:t>
            </a:r>
            <a:r>
              <a:rPr lang="en-US" dirty="0"/>
              <a:t> </a:t>
            </a:r>
            <a:r>
              <a:rPr lang="en-US" dirty="0" err="1"/>
              <a:t>cận</a:t>
            </a:r>
            <a:r>
              <a:rPr lang="en-US" dirty="0"/>
              <a:t> </a:t>
            </a:r>
            <a:r>
              <a:rPr lang="en-US" dirty="0" err="1"/>
              <a:t>cho</a:t>
            </a:r>
            <a:r>
              <a:rPr lang="en-US" dirty="0"/>
              <a:t> </a:t>
            </a:r>
            <a:r>
              <a:rPr lang="en-US" dirty="0" err="1"/>
              <a:t>lời</a:t>
            </a:r>
            <a:r>
              <a:rPr lang="en-US" dirty="0"/>
              <a:t> </a:t>
            </a:r>
            <a:r>
              <a:rPr lang="en-US" dirty="0" err="1"/>
              <a:t>giải</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Tùy</a:t>
            </a:r>
            <a:r>
              <a:rPr lang="en-US" dirty="0"/>
              <a:t> </a:t>
            </a:r>
            <a:r>
              <a:rPr lang="en-US" dirty="0" err="1"/>
              <a:t>thuộc</a:t>
            </a:r>
            <a:r>
              <a:rPr lang="en-US" dirty="0"/>
              <a:t> </a:t>
            </a:r>
            <a:r>
              <a:rPr lang="en-US" dirty="0" err="1"/>
              <a:t>vào</a:t>
            </a:r>
            <a:r>
              <a:rPr lang="en-US" dirty="0"/>
              <a:t> </a:t>
            </a:r>
            <a:r>
              <a:rPr lang="en-US" dirty="0" err="1"/>
              <a:t>tiêu</a:t>
            </a:r>
            <a:r>
              <a:rPr lang="en-US" dirty="0"/>
              <a:t> </a:t>
            </a:r>
            <a:r>
              <a:rPr lang="en-US" dirty="0" err="1"/>
              <a:t>chí</a:t>
            </a:r>
            <a:r>
              <a:rPr lang="en-US" dirty="0"/>
              <a:t> </a:t>
            </a:r>
            <a:r>
              <a:rPr lang="en-US" dirty="0" err="1"/>
              <a:t>mà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phân</a:t>
            </a:r>
            <a:r>
              <a:rPr lang="en-US" dirty="0"/>
              <a:t> </a:t>
            </a:r>
            <a:r>
              <a:rPr lang="en-US" dirty="0" err="1"/>
              <a:t>loại</a:t>
            </a:r>
            <a:r>
              <a:rPr lang="en-US" dirty="0"/>
              <a:t> </a:t>
            </a:r>
            <a:r>
              <a:rPr lang="en-US" dirty="0" err="1"/>
              <a:t>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r>
              <a:rPr lang="en-US" dirty="0" err="1"/>
              <a:t>phần</a:t>
            </a:r>
            <a:r>
              <a:rPr lang="en-US" dirty="0"/>
              <a:t> </a:t>
            </a:r>
            <a:r>
              <a:rPr lang="en-US" dirty="0" err="1"/>
              <a:t>cứng</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đòi</a:t>
            </a:r>
            <a:r>
              <a:rPr lang="en-US" dirty="0"/>
              <a:t> </a:t>
            </a:r>
            <a:r>
              <a:rPr lang="en-US" dirty="0" err="1"/>
              <a:t>hỏi</a:t>
            </a:r>
            <a:r>
              <a:rPr lang="en-US" dirty="0"/>
              <a:t>/</a:t>
            </a:r>
            <a:r>
              <a:rPr lang="en-US" dirty="0" err="1"/>
              <a:t>không</a:t>
            </a:r>
            <a:r>
              <a:rPr lang="en-US" dirty="0"/>
              <a:t> </a:t>
            </a:r>
            <a:r>
              <a:rPr lang="en-US" dirty="0" err="1"/>
              <a:t>đòi</a:t>
            </a:r>
            <a:r>
              <a:rPr lang="en-US" dirty="0"/>
              <a:t> </a:t>
            </a:r>
            <a:r>
              <a:rPr lang="en-US" dirty="0" err="1"/>
              <a:t>hỏi</a:t>
            </a:r>
            <a:r>
              <a:rPr lang="en-US" dirty="0"/>
              <a:t> </a:t>
            </a:r>
            <a:r>
              <a:rPr lang="en-US" dirty="0" err="1"/>
              <a:t>sự</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chờ</a:t>
            </a:r>
            <a:r>
              <a:rPr lang="en-US" dirty="0"/>
              <a:t> </a:t>
            </a:r>
            <a:r>
              <a:rPr lang="en-US" dirty="0" err="1"/>
              <a:t>đợi</a:t>
            </a:r>
            <a:r>
              <a:rPr lang="en-US" dirty="0"/>
              <a:t> </a:t>
            </a:r>
            <a:r>
              <a:rPr lang="en-US" dirty="0" err="1"/>
              <a:t>của</a:t>
            </a:r>
            <a:r>
              <a:rPr lang="en-US" dirty="0"/>
              <a:t> </a:t>
            </a:r>
            <a:r>
              <a:rPr lang="en-US" dirty="0" err="1"/>
              <a:t>tiến</a:t>
            </a:r>
            <a:r>
              <a:rPr lang="en-US" dirty="0"/>
              <a:t> </a:t>
            </a:r>
            <a:r>
              <a:rPr lang="en-US" dirty="0" err="1"/>
              <a:t>trình</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03.</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phần</a:t>
            </a:r>
            <a:r>
              <a:rPr lang="en-US" dirty="0">
                <a:solidFill>
                  <a:schemeClr val="bg1"/>
                </a:solidFill>
              </a:rPr>
              <a:t> </a:t>
            </a:r>
            <a:r>
              <a:rPr lang="en-US" dirty="0" err="1">
                <a:solidFill>
                  <a:schemeClr val="bg1"/>
                </a:solidFill>
              </a:rPr>
              <a:t>cứng</a:t>
            </a:r>
            <a:endParaRPr lang="en-US" dirty="0">
              <a:solidFill>
                <a:schemeClr val="bg1"/>
              </a:solidFill>
            </a:endParaRPr>
          </a:p>
        </p:txBody>
      </p:sp>
      <p:sp>
        <p:nvSpPr>
          <p:cNvPr id="7" name="Content Placeholder 6"/>
          <p:cNvSpPr>
            <a:spLocks noGrp="1"/>
          </p:cNvSpPr>
          <p:nvPr>
            <p:ph sz="half" idx="2"/>
          </p:nvPr>
        </p:nvSpPr>
        <p:spPr>
          <a:xfrm>
            <a:off x="839788" y="3279874"/>
            <a:ext cx="5157787" cy="2730168"/>
          </a:xfrm>
        </p:spPr>
        <p:txBody>
          <a:bodyPr>
            <a:normAutofit/>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từ</a:t>
            </a:r>
            <a:r>
              <a:rPr lang="en-US" sz="2000" dirty="0"/>
              <a:t> </a:t>
            </a:r>
            <a:r>
              <a:rPr lang="en-US" sz="2000" dirty="0" err="1"/>
              <a:t>phần</a:t>
            </a:r>
            <a:r>
              <a:rPr lang="en-US" sz="2000" dirty="0"/>
              <a:t> </a:t>
            </a:r>
            <a:r>
              <a:rPr lang="en-US" sz="2000" dirty="0" err="1"/>
              <a:t>cứng</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 </a:t>
            </a:r>
            <a:r>
              <a:rPr lang="en-US" sz="2000" dirty="0" err="1"/>
              <a:t>thực</a:t>
            </a:r>
            <a:r>
              <a:rPr lang="en-US" sz="2000" dirty="0"/>
              <a:t> </a:t>
            </a:r>
            <a:r>
              <a:rPr lang="en-US" sz="2000" dirty="0" err="1"/>
              <a:t>hiện</a:t>
            </a:r>
            <a:r>
              <a:rPr lang="en-US" sz="2000" dirty="0"/>
              <a:t> </a:t>
            </a:r>
            <a:r>
              <a:rPr lang="en-US" sz="2000" dirty="0" err="1"/>
              <a:t>thông</a:t>
            </a:r>
            <a:r>
              <a:rPr lang="en-US" sz="2000" dirty="0"/>
              <a:t> qua </a:t>
            </a:r>
            <a:r>
              <a:rPr lang="en-US" sz="2000" dirty="0" err="1"/>
              <a:t>các</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a:t>
            </a:r>
            <a:endParaRPr lang="en-US" sz="2000" dirty="0"/>
          </a:p>
          <a:p>
            <a:r>
              <a:rPr lang="en-US" sz="2000" dirty="0" err="1"/>
              <a:t>Ví</a:t>
            </a:r>
            <a:r>
              <a:rPr lang="en-US" sz="2000" dirty="0"/>
              <a:t> </a:t>
            </a:r>
            <a:r>
              <a:rPr lang="en-US" sz="2000" dirty="0" err="1"/>
              <a:t>dụ</a:t>
            </a:r>
            <a:r>
              <a:rPr lang="en-US" sz="2000" dirty="0"/>
              <a:t>: </a:t>
            </a:r>
            <a:r>
              <a:rPr lang="en-US" sz="2000" dirty="0" err="1"/>
              <a:t>giải</a:t>
            </a:r>
            <a:r>
              <a:rPr lang="en-US" sz="2000" dirty="0"/>
              <a:t> </a:t>
            </a:r>
            <a:r>
              <a:rPr lang="en-US" sz="2000" dirty="0" err="1"/>
              <a:t>thuật</a:t>
            </a:r>
            <a:r>
              <a:rPr lang="en-US" sz="2000" dirty="0"/>
              <a:t> Peterson, </a:t>
            </a:r>
            <a:r>
              <a:rPr lang="en-US" sz="2000" dirty="0" err="1"/>
              <a:t>giải</a:t>
            </a:r>
            <a:r>
              <a:rPr lang="en-US" sz="2000" dirty="0"/>
              <a:t> </a:t>
            </a:r>
            <a:r>
              <a:rPr lang="en-US" sz="2000" dirty="0" err="1"/>
              <a:t>thuật</a:t>
            </a:r>
            <a:r>
              <a:rPr lang="en-US" sz="2000" dirty="0"/>
              <a:t> Bakery, </a:t>
            </a:r>
            <a:r>
              <a:rPr lang="en-US" sz="2000" dirty="0" err="1"/>
              <a:t>giải</a:t>
            </a:r>
            <a:r>
              <a:rPr lang="en-US" sz="2000" dirty="0"/>
              <a:t> </a:t>
            </a:r>
            <a:r>
              <a:rPr lang="en-US" sz="2000" dirty="0" err="1"/>
              <a:t>thuật</a:t>
            </a:r>
            <a:r>
              <a:rPr lang="en-US" sz="2000" dirty="0"/>
              <a:t> Dekker.</a:t>
            </a:r>
            <a:endParaRPr lang="en-US" sz="2000" dirty="0"/>
          </a:p>
        </p:txBody>
      </p:sp>
      <p:sp>
        <p:nvSpPr>
          <p:cNvPr id="9" name="Content Placeholder 8"/>
          <p:cNvSpPr>
            <a:spLocks noGrp="1"/>
          </p:cNvSpPr>
          <p:nvPr>
            <p:ph sz="quarter" idx="4"/>
          </p:nvPr>
        </p:nvSpPr>
        <p:spPr>
          <a:xfrm>
            <a:off x="6172200" y="3279874"/>
            <a:ext cx="5183188" cy="2730168"/>
          </a:xfrm>
        </p:spPr>
        <p:txBody>
          <a:bodyPr>
            <a:normAutofit/>
          </a:bodyPr>
          <a:lstStyle/>
          <a:p>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một</a:t>
            </a:r>
            <a:r>
              <a:rPr lang="en-US" sz="2000" dirty="0"/>
              <a:t> </a:t>
            </a:r>
            <a:r>
              <a:rPr lang="en-US" sz="2000" dirty="0" err="1"/>
              <a:t>vài</a:t>
            </a:r>
            <a:r>
              <a:rPr lang="en-US" sz="2000" dirty="0"/>
              <a:t> </a:t>
            </a:r>
            <a:r>
              <a:rPr lang="en-US" sz="2000" dirty="0" err="1"/>
              <a:t>phần</a:t>
            </a:r>
            <a:r>
              <a:rPr lang="en-US" sz="2000" dirty="0"/>
              <a:t> </a:t>
            </a:r>
            <a:r>
              <a:rPr lang="en-US" sz="2000" dirty="0" err="1"/>
              <a:t>cứng</a:t>
            </a:r>
            <a:r>
              <a:rPr lang="en-US" sz="2000" dirty="0"/>
              <a:t> </a:t>
            </a:r>
            <a:r>
              <a:rPr lang="en-US" sz="2000" dirty="0" err="1"/>
              <a:t>đặc</a:t>
            </a:r>
            <a:r>
              <a:rPr lang="en-US" sz="2000" dirty="0"/>
              <a:t> </a:t>
            </a:r>
            <a:r>
              <a:rPr lang="en-US" sz="2000" dirty="0" err="1"/>
              <a:t>biệt</a:t>
            </a:r>
            <a:r>
              <a:rPr lang="en-US" sz="2000" dirty="0"/>
              <a:t>, </a:t>
            </a:r>
            <a:r>
              <a:rPr lang="en-US" sz="2000" dirty="0" err="1"/>
              <a:t>ví</a:t>
            </a:r>
            <a:r>
              <a:rPr lang="en-US" sz="2000" dirty="0"/>
              <a:t> </a:t>
            </a:r>
            <a:r>
              <a:rPr lang="en-US" sz="2000" dirty="0" err="1"/>
              <a:t>dụ</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đơn</a:t>
            </a:r>
            <a:r>
              <a:rPr lang="en-US" sz="2000" dirty="0"/>
              <a:t> </a:t>
            </a:r>
            <a:r>
              <a:rPr lang="en-US" sz="2000" dirty="0" err="1"/>
              <a:t>nguyên</a:t>
            </a:r>
            <a:r>
              <a:rPr lang="en-US" sz="2000" dirty="0"/>
              <a:t> </a:t>
            </a:r>
            <a:r>
              <a:rPr lang="en-US" sz="2000" dirty="0" err="1"/>
              <a:t>cho</a:t>
            </a:r>
            <a:r>
              <a:rPr lang="en-US" sz="2000" dirty="0"/>
              <a:t> </a:t>
            </a:r>
            <a:r>
              <a:rPr lang="en-US" sz="2000" dirty="0" err="1"/>
              <a:t>một</a:t>
            </a:r>
            <a:r>
              <a:rPr lang="en-US" sz="2000" dirty="0"/>
              <a:t> </a:t>
            </a:r>
            <a:r>
              <a:rPr lang="en-US" sz="2000" dirty="0" err="1"/>
              <a:t>vài</a:t>
            </a:r>
            <a:r>
              <a:rPr lang="en-US" sz="2000" dirty="0"/>
              <a:t> </a:t>
            </a:r>
            <a:r>
              <a:rPr lang="en-US" sz="2000" dirty="0" err="1"/>
              <a:t>chỉ</a:t>
            </a:r>
            <a:r>
              <a:rPr lang="en-US" sz="2000" dirty="0"/>
              <a:t> </a:t>
            </a:r>
            <a:r>
              <a:rPr lang="en-US" sz="2000" dirty="0" err="1"/>
              <a:t>thị</a:t>
            </a:r>
            <a:r>
              <a:rPr lang="en-US" sz="2000" dirty="0"/>
              <a:t>/</a:t>
            </a:r>
            <a:r>
              <a:rPr lang="en-US" sz="2000" dirty="0" err="1"/>
              <a:t>lệnh</a:t>
            </a:r>
            <a:r>
              <a:rPr lang="en-US" sz="2000" dirty="0"/>
              <a:t> </a:t>
            </a:r>
            <a:r>
              <a:rPr lang="en-US" sz="2000" dirty="0" err="1"/>
              <a:t>nhất</a:t>
            </a:r>
            <a:r>
              <a:rPr lang="en-US" sz="2000" dirty="0"/>
              <a:t> </a:t>
            </a:r>
            <a:r>
              <a:rPr lang="en-US" sz="2000" dirty="0" err="1"/>
              <a:t>định</a:t>
            </a:r>
            <a:r>
              <a:rPr lang="en-US" sz="2000" dirty="0"/>
              <a:t>.</a:t>
            </a:r>
            <a:endParaRPr lang="en-US" sz="2000" dirty="0"/>
          </a:p>
          <a:p>
            <a:r>
              <a:rPr lang="en-US" sz="2000" dirty="0" err="1"/>
              <a:t>Ví</a:t>
            </a:r>
            <a:r>
              <a:rPr lang="en-US" sz="2000" dirty="0"/>
              <a:t> </a:t>
            </a:r>
            <a:r>
              <a:rPr lang="en-US" sz="2000" dirty="0" err="1"/>
              <a:t>dụ</a:t>
            </a:r>
            <a:r>
              <a:rPr lang="en-US" sz="2000" dirty="0"/>
              <a:t>: Test &amp; Set, Compare &amp; Swap.</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0" y="6526213"/>
            <a:ext cx="292100" cy="290512"/>
          </a:xfrm>
        </p:spPr>
        <p:txBody>
          <a:bodyPr/>
          <a:lstStyle/>
          <a:p>
            <a:fld id="{D8B0B3AC-44A8-D142-AAF6-9A453466E1A4}" type="slidenum">
              <a:rPr lang="en-US" smtClean="0"/>
            </a:fld>
            <a:endParaRPr lang="en-US" dirty="0"/>
          </a:p>
        </p:txBody>
      </p:sp>
      <p:sp>
        <p:nvSpPr>
          <p:cNvPr id="11" name="TextBox 10"/>
          <p:cNvSpPr txBox="1"/>
          <p:nvPr/>
        </p:nvSpPr>
        <p:spPr>
          <a:xfrm>
            <a:off x="832278" y="2434610"/>
            <a:ext cx="5187524" cy="522451"/>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mềm</a:t>
            </a:r>
            <a:endParaRPr lang="en-US" sz="2400" b="1" dirty="0">
              <a:latin typeface="Arial" panose="020B0604020202020204" pitchFamily="34" charset="0"/>
              <a:cs typeface="Arial" panose="020B0604020202020204" pitchFamily="34" charset="0"/>
            </a:endParaRPr>
          </a:p>
        </p:txBody>
      </p:sp>
      <p:sp>
        <p:nvSpPr>
          <p:cNvPr id="12" name="TextBox 11"/>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dựa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cứng</a:t>
            </a:r>
            <a:endParaRPr lang="en-US" sz="24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hành</a:t>
            </a:r>
            <a:endParaRPr lang="en-US" dirty="0">
              <a:solidFill>
                <a:schemeClr val="bg1"/>
              </a:solidFill>
            </a:endParaRPr>
          </a:p>
        </p:txBody>
      </p:sp>
      <p:sp>
        <p:nvSpPr>
          <p:cNvPr id="7" name="Content Placeholder 6"/>
          <p:cNvSpPr>
            <a:spLocks noGrp="1"/>
          </p:cNvSpPr>
          <p:nvPr>
            <p:ph sz="half" idx="2"/>
          </p:nvPr>
        </p:nvSpPr>
        <p:spPr>
          <a:xfrm>
            <a:off x="839788" y="3195320"/>
            <a:ext cx="5157787" cy="3161968"/>
          </a:xfrm>
        </p:spPr>
        <p:txBody>
          <a:bodyPr>
            <a:normAutofit lnSpcReduction="10000"/>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a:t>
            </a:r>
            <a:endParaRPr lang="en-US" sz="2000" dirty="0"/>
          </a:p>
          <a:p>
            <a:r>
              <a:rPr lang="en-US" sz="2000" dirty="0" err="1"/>
              <a:t>Sử</a:t>
            </a:r>
            <a:r>
              <a:rPr lang="en-US" sz="2000" dirty="0"/>
              <a:t> </a:t>
            </a:r>
            <a:r>
              <a:rPr lang="en-US" sz="2000" dirty="0" err="1"/>
              <a:t>dụng</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 </a:t>
            </a:r>
            <a:r>
              <a:rPr lang="en-US" sz="2000" dirty="0" err="1"/>
              <a:t>để</a:t>
            </a:r>
            <a:r>
              <a:rPr lang="en-US" sz="2000" dirty="0"/>
              <a:t> </a:t>
            </a:r>
            <a:r>
              <a:rPr lang="en-US" sz="2000" dirty="0" err="1"/>
              <a:t>tiến</a:t>
            </a:r>
            <a:r>
              <a:rPr lang="en-US" sz="2000" dirty="0"/>
              <a:t> </a:t>
            </a:r>
            <a:r>
              <a:rPr lang="en-US" sz="2000" dirty="0" err="1"/>
              <a:t>trình</a:t>
            </a:r>
            <a:r>
              <a:rPr lang="en-US" sz="2000" dirty="0"/>
              <a:t>/</a:t>
            </a:r>
            <a:r>
              <a:rPr lang="en-US" sz="2000" dirty="0" err="1"/>
              <a:t>tiểu</a:t>
            </a:r>
            <a:r>
              <a:rPr lang="en-US" sz="2000" dirty="0"/>
              <a:t> </a:t>
            </a:r>
            <a:r>
              <a:rPr lang="en-US" sz="2000" dirty="0" err="1"/>
              <a:t>trình</a:t>
            </a:r>
            <a:r>
              <a:rPr lang="en-US" sz="2000" dirty="0"/>
              <a:t> </a:t>
            </a:r>
            <a:r>
              <a:rPr lang="en-US" sz="2000" dirty="0" err="1"/>
              <a:t>phải</a:t>
            </a:r>
            <a:r>
              <a:rPr lang="en-US" sz="2000" dirty="0"/>
              <a:t> </a:t>
            </a:r>
            <a:r>
              <a:rPr lang="en-US" sz="2000" dirty="0" err="1"/>
              <a:t>chờ</a:t>
            </a:r>
            <a:r>
              <a:rPr lang="en-US" sz="2000" dirty="0"/>
              <a:t> </a:t>
            </a:r>
            <a:r>
              <a:rPr lang="en-US" sz="2000" dirty="0" err="1"/>
              <a:t>đợi</a:t>
            </a:r>
            <a:r>
              <a:rPr lang="en-US" sz="2000" dirty="0"/>
              <a:t> (</a:t>
            </a:r>
            <a:r>
              <a:rPr lang="en-US" sz="2000" dirty="0" err="1"/>
              <a:t>trong</a:t>
            </a:r>
            <a:r>
              <a:rPr lang="en-US" sz="2000" dirty="0"/>
              <a:t> </a:t>
            </a:r>
            <a:r>
              <a:rPr lang="en-US" sz="2000" dirty="0" err="1"/>
              <a:t>khi</a:t>
            </a:r>
            <a:r>
              <a:rPr lang="en-US" sz="2000" dirty="0"/>
              <a:t> </a:t>
            </a:r>
            <a:r>
              <a:rPr lang="en-US" sz="2000" dirty="0" err="1"/>
              <a:t>liên</a:t>
            </a:r>
            <a:r>
              <a:rPr lang="en-US" sz="2000" dirty="0"/>
              <a:t> </a:t>
            </a:r>
            <a:r>
              <a:rPr lang="en-US" sz="2000" dirty="0" err="1"/>
              <a:t>tục</a:t>
            </a:r>
            <a:r>
              <a:rPr lang="en-US" sz="2000" dirty="0"/>
              <a:t> </a:t>
            </a:r>
            <a:r>
              <a:rPr lang="en-US" sz="2000" dirty="0" err="1"/>
              <a:t>kiểm</a:t>
            </a:r>
            <a:r>
              <a:rPr lang="en-US" sz="2000" dirty="0"/>
              <a:t> </a:t>
            </a:r>
            <a:r>
              <a:rPr lang="en-US" sz="2000" dirty="0" err="1"/>
              <a:t>tra</a:t>
            </a:r>
            <a:r>
              <a:rPr lang="en-US" sz="2000" dirty="0"/>
              <a:t> </a:t>
            </a:r>
            <a:r>
              <a:rPr lang="en-US" sz="2000" dirty="0" err="1"/>
              <a:t>điều</a:t>
            </a:r>
            <a:r>
              <a:rPr lang="en-US" sz="2000" dirty="0"/>
              <a:t> </a:t>
            </a:r>
            <a:r>
              <a:rPr lang="en-US" sz="2000" dirty="0" err="1"/>
              <a:t>kiện</a:t>
            </a:r>
            <a:r>
              <a:rPr lang="en-US" sz="2000" dirty="0"/>
              <a:t>) </a:t>
            </a:r>
            <a:r>
              <a:rPr lang="en-US" sz="2000" dirty="0" err="1"/>
              <a:t>để</a:t>
            </a:r>
            <a:r>
              <a:rPr lang="en-US" sz="2000" dirty="0"/>
              <a:t> </a:t>
            </a:r>
            <a:r>
              <a:rPr lang="en-US" sz="2000" dirty="0" err="1"/>
              <a:t>được</a:t>
            </a:r>
            <a:r>
              <a:rPr lang="en-US" sz="2000" dirty="0"/>
              <a:t> </a:t>
            </a:r>
            <a:r>
              <a:rPr lang="en-US" sz="2000" dirty="0" err="1"/>
              <a:t>vào</a:t>
            </a:r>
            <a:r>
              <a:rPr lang="en-US" sz="2000" dirty="0"/>
              <a:t> </a:t>
            </a:r>
            <a:r>
              <a:rPr lang="en-US" sz="2000" dirty="0" err="1"/>
              <a:t>vùng</a:t>
            </a:r>
            <a:r>
              <a:rPr lang="en-US" sz="2000" dirty="0"/>
              <a:t> </a:t>
            </a:r>
            <a:r>
              <a:rPr lang="en-US" sz="2000" dirty="0" err="1"/>
              <a:t>tranh</a:t>
            </a:r>
            <a:r>
              <a:rPr lang="en-US" sz="2000" dirty="0"/>
              <a:t> </a:t>
            </a:r>
            <a:r>
              <a:rPr lang="en-US" sz="2000" dirty="0" err="1"/>
              <a:t>chấp</a:t>
            </a:r>
            <a:r>
              <a:rPr lang="en-US" sz="2000" dirty="0"/>
              <a:t>.</a:t>
            </a:r>
            <a:endParaRPr lang="en-US" sz="2000" dirty="0"/>
          </a:p>
        </p:txBody>
      </p:sp>
      <p:sp>
        <p:nvSpPr>
          <p:cNvPr id="9" name="Content Placeholder 8"/>
          <p:cNvSpPr>
            <a:spLocks noGrp="1"/>
          </p:cNvSpPr>
          <p:nvPr>
            <p:ph sz="quarter" idx="4"/>
          </p:nvPr>
        </p:nvSpPr>
        <p:spPr>
          <a:xfrm>
            <a:off x="6172199" y="3195319"/>
            <a:ext cx="5324475" cy="3330894"/>
          </a:xfrm>
        </p:spPr>
        <p:txBody>
          <a:bodyPr>
            <a:normAutofit lnSpcReduction="10000"/>
          </a:bodyPr>
          <a:lstStyle/>
          <a:p>
            <a:r>
              <a:rPr lang="en-US" sz="2000" dirty="0" err="1"/>
              <a:t>Cần</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thông</a:t>
            </a:r>
            <a:r>
              <a:rPr lang="en-US" sz="2000" dirty="0"/>
              <a:t> qua system call) </a:t>
            </a:r>
            <a:r>
              <a:rPr lang="en-US" sz="2000" dirty="0" err="1"/>
              <a:t>để</a:t>
            </a:r>
            <a:r>
              <a:rPr lang="en-US" sz="2000" dirty="0"/>
              <a:t>:</a:t>
            </a:r>
            <a:endParaRPr lang="en-US" sz="2000" dirty="0"/>
          </a:p>
          <a:p>
            <a:pPr lvl="1"/>
            <a:r>
              <a:rPr lang="en-US" sz="1700" i="1" dirty="0" err="1"/>
              <a:t>Tạm</a:t>
            </a:r>
            <a:r>
              <a:rPr lang="en-US" sz="1700" i="1" dirty="0"/>
              <a:t> </a:t>
            </a:r>
            <a:r>
              <a:rPr lang="en-US" sz="1700" i="1" dirty="0" err="1"/>
              <a:t>dừng</a:t>
            </a:r>
            <a:r>
              <a:rPr lang="en-US" sz="1700" i="1" dirty="0"/>
              <a:t> (block) </a:t>
            </a:r>
            <a:r>
              <a:rPr lang="en-US" sz="1700" i="1" dirty="0" err="1"/>
              <a:t>tiến</a:t>
            </a:r>
            <a:r>
              <a:rPr lang="en-US" sz="1700" i="1" dirty="0"/>
              <a:t> </a:t>
            </a:r>
            <a:r>
              <a:rPr lang="en-US" sz="1700" i="1" dirty="0" err="1"/>
              <a:t>trình</a:t>
            </a:r>
            <a:r>
              <a:rPr lang="en-US" sz="1700" dirty="0"/>
              <a:t>: </a:t>
            </a:r>
            <a:r>
              <a:rPr lang="en-US" sz="1700" dirty="0" err="1"/>
              <a:t>đưa</a:t>
            </a:r>
            <a:r>
              <a:rPr lang="en-US" sz="1700" dirty="0"/>
              <a:t> </a:t>
            </a:r>
            <a:r>
              <a:rPr lang="en-US" sz="1700" dirty="0" err="1"/>
              <a:t>tiến</a:t>
            </a:r>
            <a:r>
              <a:rPr lang="en-US" sz="1700" dirty="0"/>
              <a:t> </a:t>
            </a:r>
            <a:r>
              <a:rPr lang="en-US" sz="1700" dirty="0" err="1"/>
              <a:t>trình</a:t>
            </a:r>
            <a:r>
              <a:rPr lang="en-US" sz="1700" dirty="0"/>
              <a:t> </a:t>
            </a:r>
            <a:r>
              <a:rPr lang="en-US" sz="1700" dirty="0" err="1"/>
              <a:t>gọi</a:t>
            </a:r>
            <a:r>
              <a:rPr lang="en-US" sz="1700" dirty="0"/>
              <a:t> </a:t>
            </a:r>
            <a:r>
              <a:rPr lang="en-US" sz="1700" dirty="0" err="1"/>
              <a:t>lệnh</a:t>
            </a:r>
            <a:r>
              <a:rPr lang="en-US" sz="1700" dirty="0"/>
              <a:t> </a:t>
            </a:r>
            <a:r>
              <a:rPr lang="en-US" sz="1700" dirty="0" err="1"/>
              <a:t>này</a:t>
            </a:r>
            <a:r>
              <a:rPr lang="en-US" sz="1700" dirty="0"/>
              <a:t> </a:t>
            </a:r>
            <a:r>
              <a:rPr lang="en-US" sz="1700" dirty="0" err="1"/>
              <a:t>vào</a:t>
            </a:r>
            <a:r>
              <a:rPr lang="en-US" sz="1700" dirty="0"/>
              <a:t> </a:t>
            </a:r>
            <a:r>
              <a:rPr lang="en-US" sz="1700" dirty="0" err="1"/>
              <a:t>trạng</a:t>
            </a:r>
            <a:r>
              <a:rPr lang="en-US" sz="1700" dirty="0"/>
              <a:t> </a:t>
            </a:r>
            <a:r>
              <a:rPr lang="en-US" sz="1700" dirty="0" err="1"/>
              <a:t>thái</a:t>
            </a:r>
            <a:r>
              <a:rPr lang="en-US" sz="1700" dirty="0"/>
              <a:t> </a:t>
            </a:r>
            <a:r>
              <a:rPr lang="en-US" sz="1700" dirty="0" err="1"/>
              <a:t>ngủ</a:t>
            </a:r>
            <a:r>
              <a:rPr lang="en-US" sz="1700" dirty="0"/>
              <a:t> (</a:t>
            </a:r>
            <a:r>
              <a:rPr lang="en-US" sz="1700" b="1" dirty="0"/>
              <a:t>sleep</a:t>
            </a:r>
            <a:r>
              <a:rPr lang="en-US" sz="1700" dirty="0"/>
              <a:t>) </a:t>
            </a:r>
            <a:r>
              <a:rPr lang="en-US" sz="1700" dirty="0" err="1"/>
              <a:t>nếu</a:t>
            </a:r>
            <a:r>
              <a:rPr lang="en-US" sz="1700" dirty="0"/>
              <a:t> </a:t>
            </a:r>
            <a:r>
              <a:rPr lang="en-US" sz="1700" dirty="0" err="1"/>
              <a:t>không</a:t>
            </a:r>
            <a:r>
              <a:rPr lang="en-US" sz="1700" dirty="0"/>
              <a:t> </a:t>
            </a:r>
            <a:r>
              <a:rPr lang="en-US" sz="1700" dirty="0" err="1"/>
              <a:t>được</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endParaRPr lang="en-US" sz="1700" dirty="0"/>
          </a:p>
          <a:p>
            <a:pPr lvl="1"/>
            <a:r>
              <a:rPr lang="en-US" sz="1700" i="1" dirty="0" err="1"/>
              <a:t>Đánh</a:t>
            </a:r>
            <a:r>
              <a:rPr lang="en-US" sz="1700" i="1" dirty="0"/>
              <a:t> </a:t>
            </a:r>
            <a:r>
              <a:rPr lang="en-US" sz="1700" i="1" dirty="0" err="1"/>
              <a:t>thức</a:t>
            </a:r>
            <a:r>
              <a:rPr lang="en-US" sz="1700" i="1" dirty="0"/>
              <a:t> </a:t>
            </a:r>
            <a:r>
              <a:rPr lang="en-US" sz="1700" i="1" dirty="0" err="1"/>
              <a:t>tiến</a:t>
            </a:r>
            <a:r>
              <a:rPr lang="en-US" sz="1700" i="1" dirty="0"/>
              <a:t> </a:t>
            </a:r>
            <a:r>
              <a:rPr lang="en-US" sz="1700" i="1" dirty="0" err="1"/>
              <a:t>trình</a:t>
            </a:r>
            <a:r>
              <a:rPr lang="en-US" sz="1700" dirty="0"/>
              <a:t>: </a:t>
            </a:r>
            <a:r>
              <a:rPr lang="en-US" sz="1700" dirty="0" err="1"/>
              <a:t>khi</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ra</a:t>
            </a:r>
            <a:r>
              <a:rPr lang="en-US" sz="1700" dirty="0"/>
              <a:t> </a:t>
            </a:r>
            <a:r>
              <a:rPr lang="en-US" sz="1700" dirty="0" err="1"/>
              <a:t>khỏi</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 </a:t>
            </a:r>
            <a:r>
              <a:rPr lang="en-US" sz="1700" dirty="0" err="1"/>
              <a:t>tiến</a:t>
            </a:r>
            <a:r>
              <a:rPr lang="en-US" sz="1700" dirty="0"/>
              <a:t> </a:t>
            </a:r>
            <a:r>
              <a:rPr lang="en-US" sz="1700" dirty="0" err="1"/>
              <a:t>trình</a:t>
            </a:r>
            <a:r>
              <a:rPr lang="en-US" sz="1700" dirty="0"/>
              <a:t> </a:t>
            </a:r>
            <a:r>
              <a:rPr lang="en-US" sz="1700" dirty="0" err="1"/>
              <a:t>này</a:t>
            </a:r>
            <a:r>
              <a:rPr lang="en-US" sz="1700" dirty="0"/>
              <a:t> </a:t>
            </a:r>
            <a:r>
              <a:rPr lang="en-US" sz="1700" dirty="0" err="1"/>
              <a:t>có</a:t>
            </a:r>
            <a:r>
              <a:rPr lang="en-US" sz="1700" dirty="0"/>
              <a:t> </a:t>
            </a:r>
            <a:r>
              <a:rPr lang="en-US" sz="1700" dirty="0" err="1"/>
              <a:t>thể</a:t>
            </a:r>
            <a:r>
              <a:rPr lang="en-US" sz="1700" dirty="0"/>
              <a:t> “</a:t>
            </a:r>
            <a:r>
              <a:rPr lang="en-US" sz="1700" dirty="0" err="1"/>
              <a:t>đánh</a:t>
            </a:r>
            <a:r>
              <a:rPr lang="en-US" sz="1700" dirty="0"/>
              <a:t> </a:t>
            </a:r>
            <a:r>
              <a:rPr lang="en-US" sz="1700" dirty="0" err="1"/>
              <a:t>thức</a:t>
            </a:r>
            <a:r>
              <a:rPr lang="en-US" sz="1700" dirty="0"/>
              <a:t>” (</a:t>
            </a:r>
            <a:r>
              <a:rPr lang="en-US" sz="1700" b="1" dirty="0"/>
              <a:t>wake up</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khác</a:t>
            </a:r>
            <a:r>
              <a:rPr lang="en-US" sz="1700" dirty="0"/>
              <a:t> </a:t>
            </a:r>
            <a:r>
              <a:rPr lang="en-US" sz="1700" dirty="0" err="1"/>
              <a:t>đang</a:t>
            </a:r>
            <a:r>
              <a:rPr lang="en-US" sz="1700" dirty="0"/>
              <a:t> </a:t>
            </a:r>
            <a:r>
              <a:rPr lang="en-US" sz="1700" dirty="0" err="1"/>
              <a:t>ngủ</a:t>
            </a:r>
            <a:r>
              <a:rPr lang="en-US" sz="1700" dirty="0"/>
              <a:t> </a:t>
            </a:r>
            <a:r>
              <a:rPr lang="en-US" sz="1700" dirty="0" err="1"/>
              <a:t>để</a:t>
            </a:r>
            <a:r>
              <a:rPr lang="en-US" sz="1700" dirty="0"/>
              <a:t> </a:t>
            </a:r>
            <a:r>
              <a:rPr lang="en-US" sz="1700" dirty="0" err="1"/>
              <a:t>tiến</a:t>
            </a:r>
            <a:r>
              <a:rPr lang="en-US" sz="1700" dirty="0"/>
              <a:t> </a:t>
            </a:r>
            <a:r>
              <a:rPr lang="en-US" sz="1700" dirty="0" err="1"/>
              <a:t>trình</a:t>
            </a:r>
            <a:r>
              <a:rPr lang="en-US" sz="1700" dirty="0"/>
              <a:t> </a:t>
            </a:r>
            <a:r>
              <a:rPr lang="en-US" sz="1700" dirty="0" err="1"/>
              <a:t>đó</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endParaRPr lang="en-US" sz="17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0" y="6526213"/>
            <a:ext cx="292100" cy="290512"/>
          </a:xfrm>
        </p:spPr>
        <p:txBody>
          <a:bodyPr/>
          <a:lstStyle/>
          <a:p>
            <a:fld id="{D8B0B3AC-44A8-D142-AAF6-9A453466E1A4}" type="slidenum">
              <a:rPr lang="en-US" smtClean="0"/>
            </a:fld>
            <a:endParaRPr lang="en-US" dirty="0"/>
          </a:p>
        </p:txBody>
      </p:sp>
      <p:sp>
        <p:nvSpPr>
          <p:cNvPr id="11" name="TextBox 10"/>
          <p:cNvSpPr txBox="1"/>
          <p:nvPr/>
        </p:nvSpPr>
        <p:spPr>
          <a:xfrm>
            <a:off x="832278" y="2434610"/>
            <a:ext cx="5187524"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Busy waiting</a:t>
            </a:r>
            <a:endParaRPr lang="en-US" sz="2400" b="1" dirty="0">
              <a:latin typeface="Arial" panose="020B0604020202020204" pitchFamily="34" charset="0"/>
              <a:cs typeface="Arial" panose="020B0604020202020204" pitchFamily="34" charset="0"/>
            </a:endParaRPr>
          </a:p>
        </p:txBody>
      </p:sp>
      <p:sp>
        <p:nvSpPr>
          <p:cNvPr id="12" name="TextBox 11"/>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Sleep &amp; Wake up</a:t>
            </a:r>
            <a:endParaRPr lang="en-US" sz="24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additive="base">
                                        <p:cTn id="4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30" y="1313970"/>
            <a:ext cx="7066031" cy="1665714"/>
          </a:xfrm>
        </p:spPr>
        <p:txBody>
          <a:bodyPr>
            <a:normAutofit/>
          </a:bodyPr>
          <a:lstStyle/>
          <a:p>
            <a:r>
              <a:rPr lang="en-US" dirty="0"/>
              <a:t>LỜI GIẢI CHO BÀI TOÁN</a:t>
            </a:r>
            <a:br>
              <a:rPr lang="en-US" dirty="0"/>
            </a:br>
            <a:r>
              <a:rPr lang="en-US" dirty="0"/>
              <a:t>VÙNG TRANH CHẤP</a:t>
            </a:r>
            <a:endParaRPr lang="en-US" dirty="0"/>
          </a:p>
        </p:txBody>
      </p:sp>
      <p:sp>
        <p:nvSpPr>
          <p:cNvPr id="4" name="Text Placeholder 3"/>
          <p:cNvSpPr>
            <a:spLocks noGrp="1"/>
          </p:cNvSpPr>
          <p:nvPr>
            <p:ph type="body" sz="quarter" idx="14"/>
          </p:nvPr>
        </p:nvSpPr>
        <p:spPr/>
        <p:txBody>
          <a:bodyPr>
            <a:normAutofit/>
          </a:bodyPr>
          <a:lstStyle/>
          <a:p>
            <a:r>
              <a:rPr lang="en-US" dirty="0"/>
              <a:t>5.3.3. </a:t>
            </a:r>
            <a:r>
              <a:rPr lang="en-US" dirty="0" err="1"/>
              <a:t>Giải</a:t>
            </a:r>
            <a:r>
              <a:rPr lang="en-US" dirty="0"/>
              <a:t> </a:t>
            </a:r>
            <a:r>
              <a:rPr lang="en-US" dirty="0" err="1"/>
              <a:t>pháp</a:t>
            </a:r>
            <a:r>
              <a:rPr lang="en-US" dirty="0"/>
              <a:t> </a:t>
            </a:r>
            <a:r>
              <a:rPr lang="en-US" dirty="0" err="1"/>
              <a:t>cấm</a:t>
            </a:r>
            <a:r>
              <a:rPr lang="en-US" dirty="0"/>
              <a:t> </a:t>
            </a:r>
            <a:r>
              <a:rPr lang="en-US" dirty="0" err="1"/>
              <a:t>ngắt</a:t>
            </a:r>
            <a:endParaRPr lang="en-US" dirty="0"/>
          </a:p>
        </p:txBody>
      </p:sp>
      <p:sp>
        <p:nvSpPr>
          <p:cNvPr id="5" name="Text Placeholder 4"/>
          <p:cNvSpPr>
            <a:spLocks noGrp="1"/>
          </p:cNvSpPr>
          <p:nvPr>
            <p:ph type="body" sz="quarter" idx="15"/>
          </p:nvPr>
        </p:nvSpPr>
        <p:spPr/>
        <p:txBody>
          <a:bodyPr/>
          <a:lstStyle/>
          <a:p>
            <a:r>
              <a:rPr lang="en-US" dirty="0" err="1"/>
              <a:t>Vô</a:t>
            </a:r>
            <a:r>
              <a:rPr lang="en-US" dirty="0"/>
              <a:t> </a:t>
            </a:r>
            <a:r>
              <a:rPr lang="en-US" dirty="0" err="1"/>
              <a:t>hiệu</a:t>
            </a:r>
            <a:r>
              <a:rPr lang="en-US" dirty="0"/>
              <a:t> </a:t>
            </a:r>
            <a:r>
              <a:rPr lang="en-US" dirty="0" err="1"/>
              <a:t>hóa</a:t>
            </a:r>
            <a:r>
              <a:rPr lang="en-US" dirty="0"/>
              <a:t> (disable) </a:t>
            </a:r>
            <a:r>
              <a:rPr lang="en-US" dirty="0" err="1"/>
              <a:t>ngắt</a:t>
            </a:r>
            <a:r>
              <a:rPr lang="en-US" dirty="0"/>
              <a:t> </a:t>
            </a:r>
            <a:r>
              <a:rPr lang="en-US" dirty="0" err="1"/>
              <a:t>sau</a:t>
            </a:r>
            <a:r>
              <a:rPr lang="en-US" dirty="0"/>
              <a:t> </a:t>
            </a:r>
            <a:r>
              <a:rPr lang="en-US" dirty="0" err="1"/>
              <a:t>khi</a:t>
            </a:r>
            <a:r>
              <a:rPr lang="en-US" dirty="0"/>
              <a:t> </a:t>
            </a:r>
            <a:r>
              <a:rPr lang="en-US" dirty="0" err="1"/>
              <a:t>tiến</a:t>
            </a:r>
            <a:r>
              <a:rPr lang="en-US" dirty="0"/>
              <a:t> </a:t>
            </a:r>
            <a:r>
              <a:rPr lang="en-US" dirty="0" err="1"/>
              <a:t>trình</a:t>
            </a:r>
            <a:r>
              <a:rPr lang="en-US" dirty="0"/>
              <a:t> </a:t>
            </a:r>
            <a:r>
              <a:rPr lang="en-US" dirty="0" err="1"/>
              <a:t>vào</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và</a:t>
            </a:r>
            <a:r>
              <a:rPr lang="en-US" dirty="0"/>
              <a:t> </a:t>
            </a:r>
            <a:r>
              <a:rPr lang="en-US" dirty="0" err="1"/>
              <a:t>bật</a:t>
            </a:r>
            <a:r>
              <a:rPr lang="en-US" dirty="0"/>
              <a:t>/</a:t>
            </a:r>
            <a:r>
              <a:rPr lang="en-US" dirty="0" err="1"/>
              <a:t>kích</a:t>
            </a:r>
            <a:r>
              <a:rPr lang="en-US" dirty="0"/>
              <a:t> </a:t>
            </a:r>
            <a:r>
              <a:rPr lang="en-US" dirty="0" err="1"/>
              <a:t>hoạt</a:t>
            </a:r>
            <a:r>
              <a:rPr lang="en-US" dirty="0"/>
              <a:t> </a:t>
            </a:r>
            <a:r>
              <a:rPr lang="en-US" dirty="0" err="1"/>
              <a:t>lại</a:t>
            </a:r>
            <a:r>
              <a:rPr lang="en-US" dirty="0"/>
              <a:t> (re-enable) </a:t>
            </a:r>
            <a:r>
              <a:rPr lang="en-US" dirty="0" err="1"/>
              <a:t>nó</a:t>
            </a:r>
            <a:r>
              <a:rPr lang="en-US" dirty="0"/>
              <a:t> </a:t>
            </a:r>
            <a:r>
              <a:rPr lang="en-US" dirty="0" err="1"/>
              <a:t>trước</a:t>
            </a:r>
            <a:r>
              <a:rPr lang="en-US" dirty="0"/>
              <a:t> </a:t>
            </a:r>
            <a:r>
              <a:rPr lang="en-US" dirty="0" err="1"/>
              <a:t>khi</a:t>
            </a:r>
            <a:r>
              <a:rPr lang="en-US" dirty="0"/>
              <a:t> </a:t>
            </a:r>
            <a:r>
              <a:rPr lang="en-US" dirty="0" err="1"/>
              <a:t>rời</a:t>
            </a:r>
            <a:r>
              <a:rPr lang="en-US" dirty="0"/>
              <a:t> </a:t>
            </a:r>
            <a:r>
              <a:rPr lang="en-US" dirty="0" err="1"/>
              <a:t>khỏi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có</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giải</a:t>
            </a:r>
            <a:r>
              <a:rPr lang="en-US" dirty="0"/>
              <a:t> </a:t>
            </a:r>
            <a:r>
              <a:rPr lang="en-US" dirty="0" err="1"/>
              <a:t>pháp</a:t>
            </a:r>
            <a:r>
              <a:rPr lang="en-US" dirty="0"/>
              <a:t> </a:t>
            </a:r>
            <a:r>
              <a:rPr lang="en-US" dirty="0" err="1"/>
              <a:t>phù</a:t>
            </a:r>
            <a:r>
              <a:rPr lang="en-US" dirty="0"/>
              <a:t> </a:t>
            </a:r>
            <a:r>
              <a:rPr lang="en-US" dirty="0" err="1"/>
              <a:t>hợp</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03.</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normAutofit/>
          </a:bodyPr>
          <a:lstStyle/>
          <a:p>
            <a:r>
              <a:rPr lang="en-US" dirty="0"/>
              <a:t>Race condition</a:t>
            </a:r>
            <a:endParaRPr lang="en-US" dirty="0"/>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endParaRPr lang="en-US" dirty="0"/>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r>
              <a:rPr lang="en-US" sz="2800" dirty="0"/>
              <a:t>Mutex locks</a:t>
            </a:r>
            <a:endParaRPr lang="en-US" sz="2800" dirty="0"/>
          </a:p>
        </p:txBody>
      </p:sp>
      <p:sp>
        <p:nvSpPr>
          <p:cNvPr id="5" name="Text Placeholder 4"/>
          <p:cNvSpPr>
            <a:spLocks noGrp="1"/>
          </p:cNvSpPr>
          <p:nvPr>
            <p:ph type="body" sz="quarter" idx="15"/>
          </p:nvPr>
        </p:nvSpPr>
        <p:spPr/>
        <p:txBody>
          <a:bodyPr/>
          <a:lstStyle/>
          <a:p>
            <a:r>
              <a:rPr lang="en-US" dirty="0"/>
              <a:t>NỘI DUNG</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5.3.3. </a:t>
            </a:r>
            <a:r>
              <a:rPr lang="en-US" dirty="0" err="1"/>
              <a:t>Cấm</a:t>
            </a:r>
            <a:r>
              <a:rPr lang="en-US" dirty="0"/>
              <a:t> ngắt</a:t>
            </a:r>
            <a:r>
              <a:rPr lang="vi-VN" altLang="en-US" dirty="0"/>
              <a:t> (có phối hợp phần cứng và </a:t>
            </a:r>
            <a:r>
              <a:rPr lang="vi-VN" altLang="en-US" dirty="0"/>
              <a:t>HDH)</a:t>
            </a:r>
            <a:endParaRPr lang="vi-VN" altLang="en-US" dirty="0"/>
          </a:p>
        </p:txBody>
      </p:sp>
      <p:sp>
        <p:nvSpPr>
          <p:cNvPr id="3" name="Content Placeholder 2"/>
          <p:cNvSpPr>
            <a:spLocks noGrp="1"/>
          </p:cNvSpPr>
          <p:nvPr>
            <p:ph idx="1"/>
          </p:nvPr>
        </p:nvSpPr>
        <p:spPr/>
        <p:txBody>
          <a:bodyPr/>
          <a:lstStyle/>
          <a:p>
            <a:r>
              <a:rPr lang="en-US" dirty="0"/>
              <a:t>Entry section: vô hiệu hóa ngắt</a:t>
            </a:r>
            <a:endParaRPr lang="en-US" dirty="0"/>
          </a:p>
          <a:p>
            <a:r>
              <a:rPr lang="en-US" dirty="0"/>
              <a:t>Exit section: kích hoạt ngắt</a:t>
            </a:r>
            <a:endParaRPr lang="en-US" dirty="0"/>
          </a:p>
          <a:p>
            <a:r>
              <a:rPr lang="en-US" dirty="0"/>
              <a:t>Liệu rằng giải pháp này có thể giải quyết được bài toán?</a:t>
            </a:r>
            <a:endParaRPr lang="en-US" dirty="0"/>
          </a:p>
          <a:p>
            <a:pPr lvl="1"/>
            <a:r>
              <a:rPr lang="en-US" dirty="0"/>
              <a:t>Chuyện gì sẽ xảy ra nếu vùng tranh chấp là đoạn code chạy trong vòng 1 giờ?</a:t>
            </a:r>
            <a:endParaRPr lang="en-US" dirty="0"/>
          </a:p>
          <a:p>
            <a:pPr lvl="1"/>
            <a:r>
              <a:rPr lang="en-US" dirty="0"/>
              <a:t>Liệu có tiến trình nào bị đói không?</a:t>
            </a:r>
            <a:endParaRPr lang="en-US" dirty="0"/>
          </a:p>
          <a:p>
            <a:pPr lvl="1"/>
            <a:r>
              <a:rPr lang="en-US" dirty="0"/>
              <a:t>Nếu có 2 CPUs cùng chạy thì sao?</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79271"/>
            <a:ext cx="9210469" cy="1000411"/>
          </a:xfrm>
        </p:spPr>
        <p:txBody>
          <a:bodyPr>
            <a:normAutofit/>
          </a:bodyPr>
          <a:lstStyle/>
          <a:p>
            <a:r>
              <a:rPr lang="en-US" sz="4100" dirty="0"/>
              <a:t>CÁC GIẢI PHÁP PHẦN MỀM</a:t>
            </a:r>
            <a:endParaRPr lang="en-US" sz="4100" dirty="0"/>
          </a:p>
        </p:txBody>
      </p:sp>
      <p:sp>
        <p:nvSpPr>
          <p:cNvPr id="4" name="Text Placeholder 3"/>
          <p:cNvSpPr>
            <a:spLocks noGrp="1"/>
          </p:cNvSpPr>
          <p:nvPr>
            <p:ph type="body" sz="quarter" idx="14"/>
          </p:nvPr>
        </p:nvSpPr>
        <p:spPr/>
        <p:txBody>
          <a:bodyPr/>
          <a:lstStyle/>
          <a:p>
            <a:r>
              <a:rPr lang="en-US" dirty="0"/>
              <a:t>5.4.1. Giải pháp phần mềm 1</a:t>
            </a:r>
            <a:endParaRPr lang="en-US" dirty="0"/>
          </a:p>
        </p:txBody>
      </p:sp>
      <p:sp>
        <p:nvSpPr>
          <p:cNvPr id="5" name="Text Placeholder 4"/>
          <p:cNvSpPr>
            <a:spLocks noGrp="1"/>
          </p:cNvSpPr>
          <p:nvPr>
            <p:ph type="body" sz="quarter" idx="15"/>
          </p:nvPr>
        </p:nvSpPr>
        <p:spPr/>
        <p:txBody>
          <a:bodyPr/>
          <a:lstStyle/>
          <a:p>
            <a:r>
              <a:rPr lang="en-US" dirty="0"/>
              <a:t>Ý tưởng của giải pháp này sử dụng biến một biến </a:t>
            </a:r>
            <a:r>
              <a:rPr lang="en-US" dirty="0">
                <a:latin typeface="Courier New" panose="02070309020205020404" pitchFamily="49" charset="0"/>
                <a:cs typeface="Courier New" panose="02070309020205020404" pitchFamily="49" charset="0"/>
              </a:rPr>
              <a:t>turn</a:t>
            </a:r>
            <a:r>
              <a:rPr lang="en-US" dirty="0"/>
              <a:t> để kiểm tra xem tiến trình tới lượt thực hiện của tiến trình nào với sự hỗ trợ của 2 thao tác đơn nguyên là </a:t>
            </a:r>
            <a:r>
              <a:rPr lang="en-US" dirty="0">
                <a:latin typeface="Courier New" panose="02070309020205020404" pitchFamily="49" charset="0"/>
                <a:cs typeface="Courier New" panose="02070309020205020404" pitchFamily="49" charset="0"/>
              </a:rPr>
              <a:t>load</a:t>
            </a:r>
            <a:r>
              <a:rPr lang="en-US" dirty="0"/>
              <a:t> và </a:t>
            </a:r>
            <a:r>
              <a:rPr lang="en-US" dirty="0">
                <a:latin typeface="Courier New" panose="02070309020205020404" pitchFamily="49" charset="0"/>
                <a:cs typeface="Courier New" panose="02070309020205020404" pitchFamily="49" charset="0"/>
              </a:rPr>
              <a:t>store</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04.</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Giải pháp phần mềm 1</a:t>
            </a:r>
            <a:endParaRPr lang="en-US" dirty="0"/>
          </a:p>
        </p:txBody>
      </p:sp>
      <p:sp>
        <p:nvSpPr>
          <p:cNvPr id="3" name="Content Placeholder 2"/>
          <p:cNvSpPr>
            <a:spLocks noGrp="1"/>
          </p:cNvSpPr>
          <p:nvPr>
            <p:ph idx="1"/>
          </p:nvPr>
        </p:nvSpPr>
        <p:spPr/>
        <p:txBody>
          <a:bodyPr>
            <a:normAutofit fontScale="92500" lnSpcReduction="10000"/>
          </a:bodyPr>
          <a:lstStyle/>
          <a:p>
            <a:r>
              <a:rPr lang="en-US" dirty="0"/>
              <a:t>Giải pháp dành cho 2 tiến trình</a:t>
            </a:r>
            <a:r>
              <a:rPr lang="en-US" dirty="0"/>
              <a:t>.</a:t>
            </a:r>
            <a:endParaRPr lang="en-US" dirty="0"/>
          </a:p>
          <a:p>
            <a:r>
              <a:rPr lang="en-US" dirty="0"/>
              <a:t>Giả sử 2 lệnh hợp ngữ </a:t>
            </a:r>
            <a:r>
              <a:rPr lang="en-US" dirty="0">
                <a:latin typeface="Courier New" panose="02070309020205020404" pitchFamily="49" charset="0"/>
                <a:cs typeface="Courier New" panose="02070309020205020404" pitchFamily="49" charset="0"/>
              </a:rPr>
              <a:t>load</a:t>
            </a:r>
            <a:r>
              <a:rPr lang="en-US" dirty="0"/>
              <a:t> và </a:t>
            </a:r>
            <a:r>
              <a:rPr lang="en-US" dirty="0">
                <a:latin typeface="Courier New" panose="02070309020205020404" pitchFamily="49" charset="0"/>
                <a:cs typeface="Courier New" panose="02070309020205020404" pitchFamily="49" charset="0"/>
              </a:rPr>
              <a:t>store</a:t>
            </a:r>
            <a:r>
              <a:rPr lang="en-US" dirty="0"/>
              <a:t> là 2 thao tác </a:t>
            </a:r>
            <a:r>
              <a:rPr lang="en-US" b="1" dirty="0">
                <a:gradFill>
                  <a:gsLst>
                    <a:gs pos="0">
                      <a:srgbClr val="00C6FF"/>
                    </a:gs>
                    <a:gs pos="100000">
                      <a:srgbClr val="0072FF"/>
                    </a:gs>
                  </a:gsLst>
                  <a:lin ang="5400000" scaled="1"/>
                </a:gradFill>
              </a:rPr>
              <a:t>đơn nguyên </a:t>
            </a:r>
            <a:r>
              <a:rPr lang="en-US" dirty="0"/>
              <a:t>(không thể bị cắt ngang)</a:t>
            </a:r>
            <a:r>
              <a:rPr lang="en-US" dirty="0"/>
              <a:t>.</a:t>
            </a:r>
            <a:endParaRPr lang="en-US" dirty="0"/>
          </a:p>
          <a:p>
            <a:r>
              <a:rPr lang="en-US" dirty="0"/>
              <a:t>2 tiến trình cùng chia sẻ một biến </a:t>
            </a:r>
            <a:r>
              <a:rPr lang="en-US" dirty="0">
                <a:latin typeface="Courier New" panose="02070309020205020404" pitchFamily="49" charset="0"/>
                <a:cs typeface="Courier New" panose="02070309020205020404" pitchFamily="49" charset="0"/>
              </a:rPr>
              <a:t>turn</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nt turn;</a:t>
            </a:r>
            <a:endParaRPr lang="en-US" dirty="0">
              <a:latin typeface="Courier New" panose="02070309020205020404" pitchFamily="49" charset="0"/>
              <a:cs typeface="Courier New" panose="02070309020205020404" pitchFamily="49" charset="0"/>
            </a:endParaRPr>
          </a:p>
          <a:p>
            <a:r>
              <a:rPr lang="en-US" dirty="0"/>
              <a:t>Biến </a:t>
            </a:r>
            <a:r>
              <a:rPr lang="en-US" dirty="0">
                <a:latin typeface="Courier New" panose="02070309020205020404" pitchFamily="49" charset="0"/>
                <a:cs typeface="Courier New" panose="02070309020205020404" pitchFamily="49" charset="0"/>
              </a:rPr>
              <a:t>turn</a:t>
            </a:r>
            <a:r>
              <a:rPr lang="en-US" dirty="0"/>
              <a:t> có tác dụng chỉ ra tiến trình nào tới lượt để vào vùng tranh chấp</a:t>
            </a:r>
            <a:r>
              <a:rPr lang="en-US" dirty="0"/>
              <a:t>.</a:t>
            </a:r>
            <a:endParaRPr lang="en-US" dirty="0"/>
          </a:p>
          <a:p>
            <a:r>
              <a:rPr lang="en-US" dirty="0"/>
              <a:t>Giá trị của </a:t>
            </a:r>
            <a:r>
              <a:rPr lang="en-US" dirty="0">
                <a:latin typeface="Courier New" panose="02070309020205020404" pitchFamily="49" charset="0"/>
                <a:cs typeface="Courier New" panose="02070309020205020404" pitchFamily="49" charset="0"/>
              </a:rPr>
              <a:t>turn</a:t>
            </a:r>
            <a:r>
              <a:rPr lang="en-US" dirty="0"/>
              <a:t> sẽ được khởi tạo là </a:t>
            </a:r>
            <a:r>
              <a:rPr lang="en-US" i="1" dirty="0">
                <a:latin typeface="Courier New" panose="02070309020205020404" pitchFamily="49" charset="0"/>
                <a:cs typeface="Courier New" panose="02070309020205020404" pitchFamily="49" charset="0"/>
              </a:rPr>
              <a:t>i</a:t>
            </a:r>
            <a:r>
              <a:rPr lang="en-US" dirty="0"/>
              <a:t>.</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Giải pháp phần mềm 1</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1" name="Rectangle 3"/>
          <p:cNvSpPr>
            <a:spLocks noGrp="1" noChangeArrowheads="1"/>
          </p:cNvSpPr>
          <p:nvPr>
            <p:ph idx="1"/>
          </p:nvPr>
        </p:nvSpPr>
        <p:spPr bwMode="auto">
          <a:xfrm>
            <a:off x="4259722" y="1576220"/>
            <a:ext cx="4447233" cy="470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j);</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lvl="1">
              <a:lnSpc>
                <a:spcPct val="150000"/>
              </a:lnSpc>
              <a:spcBef>
                <a:spcPts val="1600"/>
              </a:spcBef>
              <a:spcAft>
                <a:spcPts val="1600"/>
              </a:spcAft>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j;</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lvl="1">
              <a:lnSpc>
                <a:spcPct val="150000"/>
              </a:lnSpc>
              <a:spcBef>
                <a:spcPts val="1800"/>
              </a:spcBef>
              <a:spcAft>
                <a:spcPts val="1000"/>
              </a:spcAft>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12" name="Rectangle 11"/>
          <p:cNvSpPr/>
          <p:nvPr/>
        </p:nvSpPr>
        <p:spPr>
          <a:xfrm>
            <a:off x="4956641" y="3212353"/>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Rectangle 12"/>
          <p:cNvSpPr/>
          <p:nvPr/>
        </p:nvSpPr>
        <p:spPr>
          <a:xfrm>
            <a:off x="4951319" y="4361951"/>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2262410" y="1756750"/>
            <a:ext cx="1321003" cy="379078"/>
          </a:xfrm>
          <a:prstGeom prst="rect">
            <a:avLst/>
          </a:prstGeom>
          <a:noFill/>
        </p:spPr>
        <p:txBody>
          <a:bodyPr wrap="non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Tiến trình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 </a:t>
            </a:r>
            <a:endParaRPr lang="en-US" sz="1600" i="1" dirty="0">
              <a:latin typeface="Arial" panose="020B0604020202020204" pitchFamily="34" charset="0"/>
              <a:cs typeface="Arial" panose="020B0604020202020204" pitchFamily="34" charset="0"/>
            </a:endParaRPr>
          </a:p>
        </p:txBody>
      </p:sp>
      <p:sp>
        <p:nvSpPr>
          <p:cNvPr id="16" name="Right Arrow 15"/>
          <p:cNvSpPr/>
          <p:nvPr/>
        </p:nvSpPr>
        <p:spPr>
          <a:xfrm>
            <a:off x="3708448"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373028" y="3084944"/>
            <a:ext cx="3210385" cy="699166"/>
          </a:xfrm>
          <a:prstGeom prst="rect">
            <a:avLst/>
          </a:prstGeom>
          <a:noFill/>
        </p:spPr>
        <p:txBody>
          <a:bodyPr wrap="squar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Nếu kiểm tra thấy đang lượt của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US" sz="1600" i="1" dirty="0">
                <a:latin typeface="Arial" panose="020B0604020202020204" pitchFamily="34" charset="0"/>
                <a:cs typeface="Arial" panose="020B0604020202020204" pitchFamily="34" charset="0"/>
              </a:rPr>
              <a:t>, thì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chờ và không làm gì cả</a:t>
            </a:r>
            <a:endParaRPr lang="en-US" sz="1600" i="1" dirty="0">
              <a:latin typeface="Arial" panose="020B0604020202020204" pitchFamily="34" charset="0"/>
              <a:cs typeface="Arial" panose="020B0604020202020204" pitchFamily="34" charset="0"/>
            </a:endParaRPr>
          </a:p>
        </p:txBody>
      </p:sp>
      <p:sp>
        <p:nvSpPr>
          <p:cNvPr id="18" name="Right Arrow 17"/>
          <p:cNvSpPr/>
          <p:nvPr/>
        </p:nvSpPr>
        <p:spPr>
          <a:xfrm>
            <a:off x="3708448" y="3376749"/>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8632674" y="3442451"/>
            <a:ext cx="3559326" cy="1019253"/>
          </a:xfrm>
          <a:prstGeom prst="rect">
            <a:avLst/>
          </a:prstGeom>
          <a:noFill/>
        </p:spPr>
        <p:txBody>
          <a:bodyPr wrap="square" rtlCol="0" anchor="ctr">
            <a:spAutoFit/>
          </a:bodyPr>
          <a:lstStyle/>
          <a:p>
            <a:pP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turn != j </a:t>
            </a:r>
            <a:r>
              <a:rPr lang="en-US" sz="1600" i="1" dirty="0">
                <a:latin typeface="Arial" panose="020B0604020202020204" pitchFamily="34" charset="0"/>
                <a:cs typeface="Arial" panose="020B0604020202020204" pitchFamily="34" charset="0"/>
                <a:sym typeface="Wingdings" panose="05000000000000000000" pitchFamily="2" charset="2"/>
              </a:rPr>
              <a:t> turn = i</a:t>
            </a:r>
            <a:br>
              <a:rPr lang="en-US" sz="1600" i="1" dirty="0">
                <a:latin typeface="Arial" panose="020B0604020202020204" pitchFamily="34" charset="0"/>
                <a:cs typeface="Arial" panose="020B0604020202020204" pitchFamily="34" charset="0"/>
                <a:sym typeface="Wingdings" panose="05000000000000000000" pitchFamily="2" charset="2"/>
              </a:rPr>
            </a:br>
            <a:r>
              <a:rPr lang="en-US" sz="1600" i="1" dirty="0">
                <a:latin typeface="Arial" panose="020B0604020202020204" pitchFamily="34" charset="0"/>
                <a:cs typeface="Arial" panose="020B0604020202020204" pitchFamily="34" charset="0"/>
                <a:sym typeface="Wingdings" panose="05000000000000000000" pitchFamily="2" charset="2"/>
              </a:rPr>
              <a:t>tới lượt của Pi nên thoát khỏi vòng lặp while và tiến vào vùng tranh chấp</a:t>
            </a:r>
            <a:endParaRPr lang="en-US" sz="1600" i="1" dirty="0">
              <a:latin typeface="Arial" panose="020B0604020202020204" pitchFamily="34" charset="0"/>
              <a:cs typeface="Arial" panose="020B0604020202020204" pitchFamily="34" charset="0"/>
            </a:endParaRPr>
          </a:p>
        </p:txBody>
      </p:sp>
      <p:sp>
        <p:nvSpPr>
          <p:cNvPr id="20" name="Right Arrow 19"/>
          <p:cNvSpPr/>
          <p:nvPr/>
        </p:nvSpPr>
        <p:spPr>
          <a:xfrm flipH="1">
            <a:off x="7912884" y="393254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278780" y="4217275"/>
            <a:ext cx="3304633" cy="699166"/>
          </a:xfrm>
          <a:prstGeom prst="rect">
            <a:avLst/>
          </a:prstGeom>
          <a:noFill/>
        </p:spPr>
        <p:txBody>
          <a:bodyPr wrap="squar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Sau khi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thực thi vùng tranh chấp xong thì trả lượt lại về cho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endPar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
        <p:nvSpPr>
          <p:cNvPr id="22" name="Right Arrow 21"/>
          <p:cNvSpPr/>
          <p:nvPr/>
        </p:nvSpPr>
        <p:spPr>
          <a:xfrm>
            <a:off x="3708448" y="4509080"/>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Line Callout 3 22"/>
          <p:cNvSpPr/>
          <p:nvPr/>
        </p:nvSpPr>
        <p:spPr>
          <a:xfrm>
            <a:off x="8134334" y="2394413"/>
            <a:ext cx="2158240" cy="612637"/>
          </a:xfrm>
          <a:prstGeom prst="borderCallout3">
            <a:avLst>
              <a:gd name="adj1" fmla="val 19948"/>
              <a:gd name="adj2" fmla="val -5734"/>
              <a:gd name="adj3" fmla="val 19949"/>
              <a:gd name="adj4" fmla="val -12156"/>
              <a:gd name="adj5" fmla="val 102396"/>
              <a:gd name="adj6" fmla="val -12020"/>
              <a:gd name="adj7" fmla="val 134311"/>
              <a:gd name="adj8" fmla="val -24769"/>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US" sz="1600" dirty="0">
                <a:solidFill>
                  <a:schemeClr val="tx1"/>
                </a:solidFill>
                <a:latin typeface="Courier New" panose="02070309020205020404" pitchFamily="49" charset="0"/>
                <a:cs typeface="Courier New" panose="02070309020205020404" pitchFamily="49" charset="0"/>
              </a:rPr>
              <a:t>ntry section,</a:t>
            </a:r>
            <a:br>
              <a:rPr lang="en-US" sz="1600" dirty="0">
                <a:solidFill>
                  <a:schemeClr val="tx1"/>
                </a:solidFill>
                <a:latin typeface="Courier New" panose="02070309020205020404" pitchFamily="49" charset="0"/>
                <a:cs typeface="Courier New" panose="02070309020205020404" pitchFamily="49" charset="0"/>
              </a:rPr>
            </a:br>
            <a:r>
              <a:rPr lang="en-US" sz="1600" dirty="0">
                <a:solidFill>
                  <a:schemeClr val="tx1"/>
                </a:solidFill>
                <a:latin typeface="Courier New" panose="02070309020205020404" pitchFamily="49" charset="0"/>
                <a:cs typeface="Courier New" panose="02070309020205020404" pitchFamily="49" charset="0"/>
              </a:rPr>
              <a:t>vô hiệu hóa ngắt </a:t>
            </a:r>
            <a:endParaRPr lang="en-US" sz="1600" dirty="0">
              <a:solidFill>
                <a:schemeClr val="tx1"/>
              </a:solidFill>
              <a:latin typeface="Courier New" panose="02070309020205020404" pitchFamily="49" charset="0"/>
              <a:cs typeface="Courier New" panose="02070309020205020404" pitchFamily="49" charset="0"/>
            </a:endParaRPr>
          </a:p>
        </p:txBody>
      </p:sp>
      <p:sp>
        <p:nvSpPr>
          <p:cNvPr id="24" name="Line Callout 3 23"/>
          <p:cNvSpPr/>
          <p:nvPr/>
        </p:nvSpPr>
        <p:spPr>
          <a:xfrm>
            <a:off x="8270124" y="4715705"/>
            <a:ext cx="2114790" cy="612637"/>
          </a:xfrm>
          <a:prstGeom prst="borderCallout3">
            <a:avLst>
              <a:gd name="adj1" fmla="val 94878"/>
              <a:gd name="adj2" fmla="val -8333"/>
              <a:gd name="adj3" fmla="val 94877"/>
              <a:gd name="adj4" fmla="val -16992"/>
              <a:gd name="adj5" fmla="val 22379"/>
              <a:gd name="adj6" fmla="val -16992"/>
              <a:gd name="adj7" fmla="val 4445"/>
              <a:gd name="adj8" fmla="val -3154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US" sz="1600" dirty="0">
                <a:solidFill>
                  <a:schemeClr val="tx1"/>
                </a:solidFill>
                <a:latin typeface="Courier New" panose="02070309020205020404" pitchFamily="49" charset="0"/>
                <a:cs typeface="Courier New" panose="02070309020205020404" pitchFamily="49" charset="0"/>
              </a:rPr>
              <a:t>xit section, kích hoạt ngắt</a:t>
            </a:r>
            <a:endParaRPr lang="en-US" sz="16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Giải pháp phần mềm 1</a:t>
            </a:r>
            <a:endParaRPr lang="en-US" dirty="0"/>
          </a:p>
        </p:txBody>
      </p:sp>
      <p:sp>
        <p:nvSpPr>
          <p:cNvPr id="3" name="Content Placeholder 2"/>
          <p:cNvSpPr>
            <a:spLocks noGrp="1"/>
          </p:cNvSpPr>
          <p:nvPr>
            <p:ph idx="1"/>
          </p:nvPr>
        </p:nvSpPr>
        <p:spPr>
          <a:xfrm>
            <a:off x="838199" y="1788160"/>
            <a:ext cx="10908323" cy="4388803"/>
          </a:xfrm>
        </p:spPr>
        <p:txBody>
          <a:bodyPr>
            <a:normAutofit/>
          </a:bodyPr>
          <a:lstStyle/>
          <a:p>
            <a:r>
              <a:rPr lang="en-US" dirty="0"/>
              <a:t>Mutual exclusion được đảm bảo:</a:t>
            </a:r>
            <a:endParaRPr lang="en-US" i="1" dirty="0">
              <a:latin typeface="Courier New" panose="02070309020205020404" pitchFamily="49" charset="0"/>
              <a:cs typeface="Courier New" panose="02070309020205020404" pitchFamily="49" charset="0"/>
            </a:endParaRPr>
          </a:p>
          <a:p>
            <a:pPr marL="457200" lvl="1" indent="0">
              <a:buNone/>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i</a:t>
            </a:r>
            <a:r>
              <a:rPr lang="en-US" dirty="0"/>
              <a:t> chỉ được phép vào vùng tranh chấp khi:</a:t>
            </a:r>
            <a:endParaRPr lang="en-US" dirty="0"/>
          </a:p>
          <a:p>
            <a:pPr marL="457200" lvl="1" indent="0">
              <a:buNone/>
            </a:pPr>
            <a:r>
              <a:rPr lang="en-US" dirty="0"/>
              <a:t>	</a:t>
            </a:r>
            <a:r>
              <a:rPr lang="en-US" dirty="0">
                <a:latin typeface="Courier New" panose="02070309020205020404" pitchFamily="49" charset="0"/>
                <a:cs typeface="Courier New" panose="02070309020205020404" pitchFamily="49" charset="0"/>
              </a:rPr>
              <a:t>turn = i</a:t>
            </a:r>
            <a:endParaRPr lang="en-US" dirty="0">
              <a:latin typeface="Courier New" panose="02070309020205020404" pitchFamily="49" charset="0"/>
              <a:cs typeface="Courier New" panose="02070309020205020404" pitchFamily="49" charset="0"/>
            </a:endParaRPr>
          </a:p>
          <a:p>
            <a:pPr marL="457200" lvl="1" indent="0">
              <a:buNone/>
            </a:pPr>
            <a:r>
              <a:rPr lang="en-US" dirty="0"/>
              <a:t>v</a:t>
            </a:r>
            <a:r>
              <a:rPr lang="en-US" dirty="0"/>
              <a:t>à </a:t>
            </a:r>
            <a:r>
              <a:rPr lang="en-US" dirty="0">
                <a:latin typeface="Courier New" panose="02070309020205020404" pitchFamily="49" charset="0"/>
                <a:cs typeface="Courier New" panose="02070309020205020404" pitchFamily="49" charset="0"/>
              </a:rPr>
              <a:t>turn</a:t>
            </a:r>
            <a:r>
              <a:rPr lang="en-US" dirty="0"/>
              <a:t> không thể vừa bằng </a:t>
            </a:r>
            <a:r>
              <a:rPr lang="en-US" i="1" dirty="0">
                <a:latin typeface="Courier New" panose="02070309020205020404" pitchFamily="49" charset="0"/>
                <a:cs typeface="Courier New" panose="02070309020205020404" pitchFamily="49" charset="0"/>
              </a:rPr>
              <a:t>i</a:t>
            </a:r>
            <a:r>
              <a:rPr lang="en-US" dirty="0"/>
              <a:t>, vừa bằng </a:t>
            </a:r>
            <a:r>
              <a:rPr lang="en-US" i="1" dirty="0">
                <a:latin typeface="Courier New" panose="02070309020205020404" pitchFamily="49" charset="0"/>
                <a:cs typeface="Courier New" panose="02070309020205020404" pitchFamily="49" charset="0"/>
              </a:rPr>
              <a:t>j</a:t>
            </a:r>
            <a:r>
              <a:rPr lang="en-US" dirty="0"/>
              <a:t> được (nếu </a:t>
            </a:r>
            <a:r>
              <a:rPr lang="en-US" dirty="0">
                <a:latin typeface="Courier New" panose="02070309020205020404" pitchFamily="49" charset="0"/>
                <a:cs typeface="Courier New" panose="02070309020205020404" pitchFamily="49" charset="0"/>
              </a:rPr>
              <a:t>i = 0 </a:t>
            </a:r>
            <a:r>
              <a:rPr lang="en-US" dirty="0"/>
              <a:t>và </a:t>
            </a:r>
            <a:r>
              <a:rPr lang="en-US" dirty="0">
                <a:latin typeface="Courier New" panose="02070309020205020404" pitchFamily="49" charset="0"/>
                <a:cs typeface="Courier New" panose="02070309020205020404" pitchFamily="49" charset="0"/>
              </a:rPr>
              <a:t>j = 1 </a:t>
            </a:r>
            <a:r>
              <a:rPr lang="en-US" dirty="0"/>
              <a:t>thì </a:t>
            </a:r>
            <a:r>
              <a:rPr lang="en-US" dirty="0">
                <a:latin typeface="Courier New" panose="02070309020205020404" pitchFamily="49" charset="0"/>
                <a:cs typeface="Courier New" panose="02070309020205020404" pitchFamily="49" charset="0"/>
              </a:rPr>
              <a:t>turn</a:t>
            </a:r>
            <a:r>
              <a:rPr lang="en-US" dirty="0"/>
              <a:t> không thể vừa bằng 0, vừa bằng 1)</a:t>
            </a:r>
            <a:endParaRPr lang="en-US" dirty="0"/>
          </a:p>
          <a:p>
            <a:r>
              <a:rPr lang="en-US" dirty="0"/>
              <a:t>Kiểm tra Progress và Bounded waiting?</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Giải pháp phần mềm 1</a:t>
            </a:r>
            <a:endParaRPr lang="en-US" dirty="0"/>
          </a:p>
        </p:txBody>
      </p:sp>
      <p:sp>
        <p:nvSpPr>
          <p:cNvPr id="3" name="Content Placeholder 2"/>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baseline="-25000" dirty="0">
                <a:gradFill>
                  <a:gsLst>
                    <a:gs pos="0">
                      <a:srgbClr val="00C6FF"/>
                    </a:gs>
                    <a:gs pos="100000">
                      <a:srgbClr val="0072FF"/>
                    </a:gs>
                  </a:gsLst>
                  <a:lin ang="5400000" scaled="1"/>
                </a:gradFill>
              </a:rPr>
              <a:t>0</a:t>
            </a:r>
            <a:endParaRPr lang="en-US" altLang="en-US" sz="1800" b="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7" name="Content Placeholder 6"/>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800" b="1" dirty="0">
                <a:gradFill>
                  <a:gsLst>
                    <a:gs pos="0">
                      <a:srgbClr val="FFC000"/>
                    </a:gs>
                    <a:gs pos="99000">
                      <a:srgbClr val="FF0000"/>
                    </a:gs>
                  </a:gsLst>
                  <a:lin ang="5400000" scaled="1"/>
                </a:gradFill>
              </a:rPr>
              <a:t>P</a:t>
            </a:r>
            <a:r>
              <a:rPr lang="en-US" altLang="en-US" sz="1800" b="1" baseline="-25000" dirty="0">
                <a:gradFill>
                  <a:gsLst>
                    <a:gs pos="0">
                      <a:srgbClr val="FFC000"/>
                    </a:gs>
                    <a:gs pos="99000">
                      <a:srgbClr val="FF0000"/>
                    </a:gs>
                  </a:gsLst>
                  <a:lin ang="5400000" scaled="1"/>
                </a:gradFill>
              </a:rPr>
              <a:t>1</a:t>
            </a:r>
            <a:endParaRPr lang="en-US" altLang="en-US" sz="1800" b="1" baseline="-25000" dirty="0">
              <a:gradFill>
                <a:gsLst>
                  <a:gs pos="0">
                    <a:srgbClr val="FFC000"/>
                  </a:gs>
                  <a:gs pos="99000">
                    <a:srgbClr val="FF0000"/>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endParaRPr lang="en-US" altLang="en-US" sz="1600" b="1" dirty="0">
              <a:gradFill>
                <a:gsLst>
                  <a:gs pos="0">
                    <a:srgbClr val="FFC000"/>
                  </a:gs>
                  <a:gs pos="99000">
                    <a:srgbClr val="FF0000"/>
                  </a:gs>
                </a:gsLst>
                <a:lin ang="5400000" scaled="1"/>
              </a:gradFill>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9446" y="6563420"/>
            <a:ext cx="291600" cy="291600"/>
          </a:xfrm>
        </p:spPr>
        <p:txBody>
          <a:bodyPr/>
          <a:lstStyle/>
          <a:p>
            <a:fld id="{D8B0B3AC-44A8-D142-AAF6-9A453466E1A4}" type="slidenum">
              <a:rPr lang="en-US" smtClean="0"/>
            </a:fld>
            <a:endParaRPr lang="en-US" dirty="0"/>
          </a:p>
        </p:txBody>
      </p:sp>
      <p:sp>
        <p:nvSpPr>
          <p:cNvPr id="8" name="TextBox 7"/>
          <p:cNvSpPr txBox="1"/>
          <p:nvPr/>
        </p:nvSpPr>
        <p:spPr>
          <a:xfrm>
            <a:off x="838200" y="1519269"/>
            <a:ext cx="6546985" cy="594330"/>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Kiểm tra Progress </a:t>
            </a:r>
            <a:r>
              <a:rPr lang="en-US" sz="2800" b="1" dirty="0">
                <a:latin typeface="Arial" panose="020B0604020202020204" pitchFamily="34" charset="0"/>
                <a:cs typeface="Arial" panose="020B0604020202020204" pitchFamily="34" charset="0"/>
                <a:sym typeface="Wingdings" panose="05000000000000000000" pitchFamily="2" charset="2"/>
              </a:rPr>
              <a:t> Không đảm bảo</a:t>
            </a:r>
            <a:endParaRPr lang="en-US" sz="2800" b="1" dirty="0">
              <a:latin typeface="Arial" panose="020B0604020202020204" pitchFamily="34" charset="0"/>
              <a:cs typeface="Arial" panose="020B0604020202020204" pitchFamily="34" charset="0"/>
            </a:endParaRPr>
          </a:p>
        </p:txBody>
      </p:sp>
      <p:sp>
        <p:nvSpPr>
          <p:cNvPr id="9" name="Up-Down Arrow 8"/>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US" i="1" dirty="0">
                <a:latin typeface="Arial" panose="020B0604020202020204" pitchFamily="34" charset="0"/>
                <a:cs typeface="Arial" panose="020B0604020202020204" pitchFamily="34" charset="0"/>
              </a:rPr>
              <a:t>ất ngắn</a:t>
            </a:r>
            <a:endParaRPr lang="en-US" i="1" dirty="0">
              <a:latin typeface="Arial" panose="020B0604020202020204" pitchFamily="34" charset="0"/>
              <a:cs typeface="Arial" panose="020B0604020202020204" pitchFamily="34" charset="0"/>
            </a:endParaRPr>
          </a:p>
        </p:txBody>
      </p:sp>
      <p:sp>
        <p:nvSpPr>
          <p:cNvPr id="11" name="Up-Down Arrow 10"/>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US" i="1" dirty="0">
                <a:latin typeface="Arial" panose="020B0604020202020204" pitchFamily="34" charset="0"/>
                <a:cs typeface="Arial" panose="020B0604020202020204" pitchFamily="34" charset="0"/>
              </a:rPr>
              <a:t>ất dài</a:t>
            </a:r>
            <a:endParaRPr lang="en-US" i="1" dirty="0">
              <a:latin typeface="Arial" panose="020B0604020202020204" pitchFamily="34" charset="0"/>
              <a:cs typeface="Arial" panose="020B0604020202020204" pitchFamily="34" charset="0"/>
            </a:endParaRPr>
          </a:p>
        </p:txBody>
      </p:sp>
      <p:sp>
        <p:nvSpPr>
          <p:cNvPr id="14" name="Line Callout 3 (Accent Bar) 13"/>
          <p:cNvSpPr/>
          <p:nvPr/>
        </p:nvSpPr>
        <p:spPr>
          <a:xfrm flipH="1">
            <a:off x="1984916" y="5644456"/>
            <a:ext cx="2867343" cy="389642"/>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sq">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phải chờ P1 trả turn = 0</a:t>
            </a:r>
            <a:endParaRPr lang="en-US" sz="1600"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
        <p:nvSpPr>
          <p:cNvPr id="15" name="Line Callout 3 (Accent Bar) 14"/>
          <p:cNvSpPr/>
          <p:nvPr/>
        </p:nvSpPr>
        <p:spPr>
          <a:xfrm flipH="1">
            <a:off x="6869151" y="5644455"/>
            <a:ext cx="3130633" cy="587835"/>
          </a:xfrm>
          <a:prstGeom prst="accentCallout3">
            <a:avLst>
              <a:gd name="adj1" fmla="val 18750"/>
              <a:gd name="adj2" fmla="val -8333"/>
              <a:gd name="adj3" fmla="val 18750"/>
              <a:gd name="adj4" fmla="val -16667"/>
              <a:gd name="adj5" fmla="val -56094"/>
              <a:gd name="adj6" fmla="val -16849"/>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thời gian chạy RS, không vào CS nhưng cản P0 vào CS</a:t>
            </a:r>
            <a:r>
              <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a:t>
            </a:r>
            <a:r>
              <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do turn vẫn đang bằng 1</a:t>
            </a:r>
            <a:endPar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5.4.1. Giải pháp phần mềm 1</a:t>
            </a:r>
            <a:endParaRPr lang="en-US" dirty="0"/>
          </a:p>
        </p:txBody>
      </p:sp>
      <p:sp>
        <p:nvSpPr>
          <p:cNvPr id="3" name="Content Placeholder 2"/>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endParaRPr lang="en-US" altLang="en-US" sz="1600" b="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7" name="Content Placeholder 6"/>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endParaRPr lang="en-US" altLang="en-US" sz="1600" b="1" baseline="-25000" dirty="0">
              <a:gradFill>
                <a:gsLst>
                  <a:gs pos="0">
                    <a:srgbClr val="FFC000"/>
                  </a:gs>
                  <a:gs pos="99000">
                    <a:srgbClr val="FF0000"/>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endParaRPr lang="en-US" altLang="en-US" sz="1600" b="1" dirty="0">
              <a:gradFill>
                <a:gsLst>
                  <a:gs pos="0">
                    <a:srgbClr val="FFC000"/>
                  </a:gs>
                  <a:gs pos="99000">
                    <a:srgbClr val="FF0000"/>
                  </a:gs>
                </a:gsLst>
                <a:lin ang="5400000" scaled="1"/>
              </a:gradFill>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9446" y="6563420"/>
            <a:ext cx="291600" cy="291600"/>
          </a:xfrm>
        </p:spPr>
        <p:txBody>
          <a:bodyPr/>
          <a:lstStyle/>
          <a:p>
            <a:fld id="{D8B0B3AC-44A8-D142-AAF6-9A453466E1A4}" type="slidenum">
              <a:rPr lang="en-US" smtClean="0"/>
            </a:fld>
            <a:endParaRPr lang="en-US" dirty="0"/>
          </a:p>
        </p:txBody>
      </p:sp>
      <p:sp>
        <p:nvSpPr>
          <p:cNvPr id="8" name="TextBox 7"/>
          <p:cNvSpPr txBox="1"/>
          <p:nvPr/>
        </p:nvSpPr>
        <p:spPr>
          <a:xfrm>
            <a:off x="838200" y="1519269"/>
            <a:ext cx="7930376" cy="594330"/>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Kiểm tra Bounded Waiting </a:t>
            </a:r>
            <a:r>
              <a:rPr lang="en-US" sz="2800" b="1" dirty="0">
                <a:latin typeface="Arial" panose="020B0604020202020204" pitchFamily="34" charset="0"/>
                <a:cs typeface="Arial" panose="020B0604020202020204" pitchFamily="34" charset="0"/>
                <a:sym typeface="Wingdings" panose="05000000000000000000" pitchFamily="2" charset="2"/>
              </a:rPr>
              <a:t> Không đảm bảo</a:t>
            </a:r>
            <a:endParaRPr lang="en-US" sz="2800" b="1" dirty="0">
              <a:latin typeface="Arial" panose="020B0604020202020204" pitchFamily="34" charset="0"/>
              <a:cs typeface="Arial" panose="020B0604020202020204" pitchFamily="34" charset="0"/>
            </a:endParaRPr>
          </a:p>
        </p:txBody>
      </p:sp>
      <p:sp>
        <p:nvSpPr>
          <p:cNvPr id="9" name="Up-Down Arrow 8"/>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US" i="1" dirty="0">
                <a:latin typeface="Arial" panose="020B0604020202020204" pitchFamily="34" charset="0"/>
                <a:cs typeface="Arial" panose="020B0604020202020204" pitchFamily="34" charset="0"/>
              </a:rPr>
              <a:t>ất ngắn</a:t>
            </a:r>
            <a:endParaRPr lang="en-US" i="1" dirty="0">
              <a:latin typeface="Arial" panose="020B0604020202020204" pitchFamily="34" charset="0"/>
              <a:cs typeface="Arial" panose="020B0604020202020204" pitchFamily="34" charset="0"/>
            </a:endParaRPr>
          </a:p>
        </p:txBody>
      </p:sp>
      <p:sp>
        <p:nvSpPr>
          <p:cNvPr id="11" name="Up-Down Arrow 10"/>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TextBox 11"/>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US" i="1" dirty="0">
                <a:latin typeface="Arial" panose="020B0604020202020204" pitchFamily="34" charset="0"/>
                <a:cs typeface="Arial" panose="020B0604020202020204" pitchFamily="34" charset="0"/>
              </a:rPr>
              <a:t>ất dài</a:t>
            </a:r>
            <a:endParaRPr lang="en-US" i="1" dirty="0">
              <a:latin typeface="Arial" panose="020B0604020202020204" pitchFamily="34" charset="0"/>
              <a:cs typeface="Arial" panose="020B0604020202020204" pitchFamily="34" charset="0"/>
            </a:endParaRPr>
          </a:p>
        </p:txBody>
      </p:sp>
      <p:sp>
        <p:nvSpPr>
          <p:cNvPr id="14" name="Line Callout 3 (Accent Bar) 13"/>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không biết phảo chờ bao lâu để được vào CS</a:t>
            </a:r>
            <a:endParaRPr lang="en-US"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
        <p:nvSpPr>
          <p:cNvPr id="15" name="Line Callout 3 (Accent Bar) 14"/>
          <p:cNvSpPr/>
          <p:nvPr/>
        </p:nvSpPr>
        <p:spPr>
          <a:xfrm flipH="1">
            <a:off x="7198524" y="5644456"/>
            <a:ext cx="2757944" cy="395898"/>
          </a:xfrm>
          <a:prstGeom prst="accentCallout3">
            <a:avLst>
              <a:gd name="adj1" fmla="val 18750"/>
              <a:gd name="adj2" fmla="val -8333"/>
              <a:gd name="adj3" fmla="val 18750"/>
              <a:gd name="adj4" fmla="val -16667"/>
              <a:gd name="adj5" fmla="val -54825"/>
              <a:gd name="adj6" fmla="val -16667"/>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nhiều thời gian chạy RS</a:t>
            </a:r>
            <a:endParaRPr lang="en-US"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79270"/>
            <a:ext cx="9210469" cy="1000411"/>
          </a:xfrm>
        </p:spPr>
        <p:txBody>
          <a:bodyPr>
            <a:normAutofit/>
          </a:bodyPr>
          <a:lstStyle/>
          <a:p>
            <a:r>
              <a:rPr lang="en-US" sz="4100" dirty="0"/>
              <a:t>CÁC GIẢI PHÁP PHẦN MỀM</a:t>
            </a:r>
            <a:endParaRPr lang="en-US" sz="4100" dirty="0"/>
          </a:p>
        </p:txBody>
      </p:sp>
      <p:sp>
        <p:nvSpPr>
          <p:cNvPr id="4" name="Text Placeholder 3"/>
          <p:cNvSpPr>
            <a:spLocks noGrp="1"/>
          </p:cNvSpPr>
          <p:nvPr>
            <p:ph type="body" sz="quarter" idx="14"/>
          </p:nvPr>
        </p:nvSpPr>
        <p:spPr/>
        <p:txBody>
          <a:bodyPr/>
          <a:lstStyle/>
          <a:p>
            <a:r>
              <a:rPr lang="en-US" dirty="0"/>
              <a:t>5.4.2. Giải pháp phần mềm </a:t>
            </a:r>
            <a:r>
              <a:rPr lang="en-US" dirty="0"/>
              <a:t>2</a:t>
            </a:r>
            <a:endParaRPr lang="en-US" dirty="0"/>
          </a:p>
        </p:txBody>
      </p:sp>
      <p:sp>
        <p:nvSpPr>
          <p:cNvPr id="5" name="Text Placeholder 4"/>
          <p:cNvSpPr>
            <a:spLocks noGrp="1"/>
          </p:cNvSpPr>
          <p:nvPr>
            <p:ph type="body" sz="quarter" idx="15"/>
          </p:nvPr>
        </p:nvSpPr>
        <p:spPr/>
        <p:txBody>
          <a:bodyPr/>
          <a:lstStyle/>
          <a:p>
            <a:r>
              <a:rPr lang="en-US" dirty="0"/>
              <a:t>Ý tưởng của giải pháp này sử dụng </a:t>
            </a:r>
            <a:r>
              <a:rPr lang="en-US" dirty="0" err="1"/>
              <a:t>một</a:t>
            </a:r>
            <a:r>
              <a:rPr lang="en-US" dirty="0"/>
              <a:t> </a:t>
            </a:r>
            <a:r>
              <a:rPr lang="en-US" dirty="0" err="1"/>
              <a:t>mảng</a:t>
            </a:r>
            <a:r>
              <a:rPr lang="en-US" dirty="0"/>
              <a:t> </a:t>
            </a:r>
            <a:r>
              <a:rPr lang="en-US" dirty="0">
                <a:latin typeface="Courier New" panose="02070309020205020404" pitchFamily="49" charset="0"/>
                <a:cs typeface="Courier New" panose="02070309020205020404" pitchFamily="49" charset="0"/>
              </a:rPr>
              <a:t>flag[]</a:t>
            </a:r>
            <a:r>
              <a:rPr lang="en-US" dirty="0"/>
              <a:t> để kiểm tra xem tiến trình tới lượt thực hiện của tiến trình nào với sự hỗ trợ của 2 thao tác đơn nguyên là </a:t>
            </a:r>
            <a:r>
              <a:rPr lang="en-US" dirty="0">
                <a:latin typeface="Courier New" panose="02070309020205020404" pitchFamily="49" charset="0"/>
                <a:cs typeface="Courier New" panose="02070309020205020404" pitchFamily="49" charset="0"/>
              </a:rPr>
              <a:t>load</a:t>
            </a:r>
            <a:r>
              <a:rPr lang="en-US" dirty="0"/>
              <a:t> và </a:t>
            </a:r>
            <a:r>
              <a:rPr lang="en-US" dirty="0">
                <a:latin typeface="Courier New" panose="02070309020205020404" pitchFamily="49" charset="0"/>
                <a:cs typeface="Courier New" panose="02070309020205020404" pitchFamily="49" charset="0"/>
              </a:rPr>
              <a:t>store</a:t>
            </a:r>
            <a:r>
              <a:rPr lang="en-US" dirty="0"/>
              <a:t>.</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04.</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a:t>
            </a:r>
            <a:r>
              <a:rPr lang="en-US" dirty="0"/>
              <a:t>2</a:t>
            </a:r>
            <a:r>
              <a:rPr lang="en-US" dirty="0"/>
              <a:t>. Giải pháp phần mềm </a:t>
            </a:r>
            <a:r>
              <a:rPr lang="en-US" dirty="0"/>
              <a:t>2</a:t>
            </a:r>
            <a:endParaRPr lang="en-US" dirty="0"/>
          </a:p>
        </p:txBody>
      </p:sp>
      <p:sp>
        <p:nvSpPr>
          <p:cNvPr id="3" name="Content Placeholder 2"/>
          <p:cNvSpPr>
            <a:spLocks noGrp="1"/>
          </p:cNvSpPr>
          <p:nvPr>
            <p:ph idx="1"/>
          </p:nvPr>
        </p:nvSpPr>
        <p:spPr/>
        <p:txBody>
          <a:bodyPr>
            <a:normAutofit fontScale="92500" lnSpcReduction="20000"/>
          </a:bodyPr>
          <a:lstStyle/>
          <a:p>
            <a:r>
              <a:rPr lang="en-US" dirty="0"/>
              <a:t>Giải pháp dành cho 2 tiến trình</a:t>
            </a:r>
            <a:r>
              <a:rPr lang="en-US" dirty="0"/>
              <a:t>.</a:t>
            </a:r>
            <a:endParaRPr lang="en-US" dirty="0"/>
          </a:p>
          <a:p>
            <a:r>
              <a:rPr lang="en-US" dirty="0"/>
              <a:t>Giả sử 2 lệnh hợp ngữ </a:t>
            </a:r>
            <a:r>
              <a:rPr lang="en-US" dirty="0">
                <a:latin typeface="Courier New" panose="02070309020205020404" pitchFamily="49" charset="0"/>
                <a:cs typeface="Courier New" panose="02070309020205020404" pitchFamily="49" charset="0"/>
              </a:rPr>
              <a:t>load</a:t>
            </a:r>
            <a:r>
              <a:rPr lang="en-US" dirty="0"/>
              <a:t> và </a:t>
            </a:r>
            <a:r>
              <a:rPr lang="en-US" dirty="0">
                <a:latin typeface="Courier New" panose="02070309020205020404" pitchFamily="49" charset="0"/>
                <a:cs typeface="Courier New" panose="02070309020205020404" pitchFamily="49" charset="0"/>
              </a:rPr>
              <a:t>store</a:t>
            </a:r>
            <a:r>
              <a:rPr lang="en-US" dirty="0"/>
              <a:t> là 2 thao tác </a:t>
            </a:r>
            <a:r>
              <a:rPr lang="en-US" b="1" dirty="0">
                <a:gradFill>
                  <a:gsLst>
                    <a:gs pos="0">
                      <a:srgbClr val="00C6FF"/>
                    </a:gs>
                    <a:gs pos="100000">
                      <a:srgbClr val="0072FF"/>
                    </a:gs>
                  </a:gsLst>
                  <a:lin ang="5400000" scaled="1"/>
                </a:gradFill>
              </a:rPr>
              <a:t>đơn nguyên </a:t>
            </a:r>
            <a:r>
              <a:rPr lang="en-US" dirty="0"/>
              <a:t>(không thể bị cắt ngang)</a:t>
            </a:r>
            <a:r>
              <a:rPr lang="en-US" dirty="0"/>
              <a:t>.</a:t>
            </a:r>
            <a:endParaRPr lang="en-US" dirty="0"/>
          </a:p>
          <a:p>
            <a:r>
              <a:rPr lang="en-US" dirty="0"/>
              <a:t>2 tiến trình cùng chia sẻ một biến </a:t>
            </a:r>
            <a:r>
              <a:rPr lang="en-US" dirty="0">
                <a:latin typeface="Courier New" panose="02070309020205020404" pitchFamily="49" charset="0"/>
                <a:cs typeface="Courier New" panose="02070309020205020404" pitchFamily="49" charset="0"/>
              </a:rPr>
              <a:t>flag</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b</a:t>
            </a:r>
            <a:r>
              <a:rPr lang="en-US" dirty="0">
                <a:latin typeface="Courier New" panose="02070309020205020404" pitchFamily="49" charset="0"/>
                <a:cs typeface="Courier New" panose="02070309020205020404" pitchFamily="49" charset="0"/>
              </a:rPr>
              <a:t>oolean flag[2];</a:t>
            </a:r>
            <a:endParaRPr lang="en-US" dirty="0">
              <a:latin typeface="Courier New" panose="02070309020205020404" pitchFamily="49" charset="0"/>
              <a:cs typeface="Courier New" panose="02070309020205020404" pitchFamily="49" charset="0"/>
            </a:endParaRPr>
          </a:p>
          <a:p>
            <a:r>
              <a:rPr lang="en-US" dirty="0"/>
              <a:t>Mảng </a:t>
            </a:r>
            <a:r>
              <a:rPr lang="en-US" dirty="0">
                <a:latin typeface="Courier New" panose="02070309020205020404" pitchFamily="49" charset="0"/>
                <a:cs typeface="Courier New" panose="02070309020205020404" pitchFamily="49" charset="0"/>
              </a:rPr>
              <a:t>flag[] </a:t>
            </a:r>
            <a:r>
              <a:rPr lang="en-US" dirty="0"/>
              <a:t>được dùng để xác định liệu tiến trình đã sẵn sàng để vào vùng tranh chấp chưa</a:t>
            </a:r>
            <a:r>
              <a:rPr lang="en-US" dirty="0"/>
              <a:t>.</a:t>
            </a:r>
            <a:endParaRPr lang="en-US" dirty="0"/>
          </a:p>
          <a:p>
            <a:pPr marL="457200" lvl="1" indent="0">
              <a:buNone/>
            </a:pPr>
            <a:r>
              <a:rPr lang="en-US" i="1" dirty="0">
                <a:latin typeface="Courier New" panose="02070309020205020404" pitchFamily="49" charset="0"/>
                <a:cs typeface="Courier New" panose="02070309020205020404" pitchFamily="49" charset="0"/>
              </a:rPr>
              <a:t>f</a:t>
            </a:r>
            <a:r>
              <a:rPr lang="en-US" i="1" dirty="0">
                <a:latin typeface="Courier New" panose="02070309020205020404" pitchFamily="49" charset="0"/>
                <a:cs typeface="Courier New" panose="02070309020205020404" pitchFamily="49" charset="0"/>
              </a:rPr>
              <a:t>lag[i] = true; </a:t>
            </a:r>
            <a:r>
              <a:rPr lang="en-US" dirty="0"/>
              <a:t>cho biết là </a:t>
            </a: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i</a:t>
            </a:r>
            <a:r>
              <a:rPr lang="en-US" dirty="0"/>
              <a:t> đã sẵn sàng để vào vùng tranh chấp</a:t>
            </a:r>
            <a:r>
              <a:rPr lang="en-US" dirty="0"/>
              <a:t>.</a:t>
            </a:r>
            <a:endParaRPr lang="en-US" dirty="0"/>
          </a:p>
          <a:p>
            <a:r>
              <a:rPr lang="en-US" dirty="0"/>
              <a:t>Giá trị của </a:t>
            </a:r>
            <a:r>
              <a:rPr lang="en-US" dirty="0">
                <a:latin typeface="Courier New" panose="02070309020205020404" pitchFamily="49" charset="0"/>
                <a:cs typeface="Courier New" panose="02070309020205020404" pitchFamily="49" charset="0"/>
              </a:rPr>
              <a:t>flag[</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t> sẽ được khởi tạo là </a:t>
            </a:r>
            <a:r>
              <a:rPr lang="en-US" i="1" dirty="0">
                <a:latin typeface="Courier New" panose="02070309020205020404" pitchFamily="49" charset="0"/>
                <a:cs typeface="Courier New" panose="02070309020205020404" pitchFamily="49" charset="0"/>
              </a:rPr>
              <a:t>false</a:t>
            </a:r>
            <a:r>
              <a:rPr lang="en-US" dirty="0"/>
              <a:t>.</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6523"/>
            <a:ext cx="10515600" cy="979200"/>
          </a:xfrm>
        </p:spPr>
        <p:txBody>
          <a:bodyPr>
            <a:normAutofit/>
          </a:bodyPr>
          <a:lstStyle/>
          <a:p>
            <a:r>
              <a:rPr lang="en-US" sz="4000" dirty="0"/>
              <a:t>5.4.</a:t>
            </a:r>
            <a:r>
              <a:rPr lang="en-US" sz="4000" dirty="0"/>
              <a:t>2</a:t>
            </a:r>
            <a:r>
              <a:rPr lang="en-US" sz="4000" dirty="0"/>
              <a:t>. Giải pháp phần mềm </a:t>
            </a:r>
            <a:r>
              <a:rPr lang="en-US" sz="4000" dirty="0"/>
              <a:t>2</a:t>
            </a:r>
            <a:endParaRPr lang="en-US" sz="4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11" name="Rectangle 3"/>
          <p:cNvSpPr>
            <a:spLocks noGrp="1" noChangeArrowheads="1"/>
          </p:cNvSpPr>
          <p:nvPr>
            <p:ph idx="1"/>
          </p:nvPr>
        </p:nvSpPr>
        <p:spPr bwMode="auto">
          <a:xfrm>
            <a:off x="4471244" y="1423083"/>
            <a:ext cx="4447233" cy="507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lnSpc>
                <a:spcPct val="150000"/>
              </a:lnSpc>
              <a:buNone/>
            </a:pPr>
            <a:r>
              <a:rPr lang="en-US" altLang="en-US" sz="1600" dirty="0">
                <a:solidFill>
                  <a:srgbClr val="000000"/>
                </a:solidFill>
                <a:latin typeface="Courier New" panose="02070309020205020404" pitchFamily="49" charset="0"/>
              </a:rPr>
              <a:t>while (true)</a:t>
            </a:r>
            <a:endParaRPr lang="en-US" altLang="en-US" sz="1600" dirty="0">
              <a:solidFill>
                <a:srgbClr val="000000"/>
              </a:solidFill>
              <a:latin typeface="Courier New" panose="02070309020205020404" pitchFamily="49" charset="0"/>
            </a:endParaRPr>
          </a:p>
          <a:p>
            <a:pPr lvl="1">
              <a:lnSpc>
                <a:spcPct val="150000"/>
              </a:lnSpc>
              <a:buNone/>
            </a:pP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lnSpc>
                <a:spcPct val="150000"/>
              </a:lnSpc>
              <a:buNone/>
            </a:pPr>
            <a:r>
              <a:rPr lang="en-US" altLang="en-US" sz="1600" b="1" dirty="0">
                <a:gradFill>
                  <a:gsLst>
                    <a:gs pos="0">
                      <a:srgbClr val="00C6FF"/>
                    </a:gs>
                    <a:gs pos="100000">
                      <a:srgbClr val="0072FF"/>
                    </a:gs>
                  </a:gsLst>
                  <a:lin ang="5400000" scaled="1"/>
                </a:gradFill>
                <a:latin typeface="Courier New" panose="02070309020205020404" pitchFamily="49" charset="0"/>
              </a:rPr>
              <a:t>	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true;</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(flag[j]);</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lvl="1">
              <a:lnSpc>
                <a:spcPct val="200000"/>
              </a:lnSpc>
              <a:spcBef>
                <a:spcPts val="600"/>
              </a:spcBef>
              <a:spcAft>
                <a:spcPts val="600"/>
              </a:spcAft>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false;</a:t>
            </a:r>
            <a:endParaRPr lang="en-US" altLang="en-US" sz="1600" b="1" dirty="0">
              <a:gradFill>
                <a:gsLst>
                  <a:gs pos="0">
                    <a:srgbClr val="00C6FF"/>
                  </a:gs>
                  <a:gs pos="100000">
                    <a:srgbClr val="0072FF"/>
                  </a:gs>
                </a:gsLst>
                <a:lin ang="5400000" scaled="1"/>
              </a:gradFill>
              <a:latin typeface="Courier New" panose="02070309020205020404" pitchFamily="49" charset="0"/>
            </a:endParaRPr>
          </a:p>
          <a:p>
            <a:pPr lvl="1">
              <a:lnSpc>
                <a:spcPct val="150000"/>
              </a:lnSpc>
              <a:spcBef>
                <a:spcPts val="600"/>
              </a:spcBef>
              <a:spcAft>
                <a:spcPts val="600"/>
              </a:spcAft>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lnSpc>
                <a:spcPct val="150000"/>
              </a:lnSpc>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12" name="Rectangle 11"/>
          <p:cNvSpPr/>
          <p:nvPr/>
        </p:nvSpPr>
        <p:spPr>
          <a:xfrm>
            <a:off x="5182333" y="3635874"/>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Rectangle 12"/>
          <p:cNvSpPr/>
          <p:nvPr/>
        </p:nvSpPr>
        <p:spPr>
          <a:xfrm>
            <a:off x="5182333" y="4720899"/>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2355404" y="1738320"/>
            <a:ext cx="1288944" cy="379078"/>
          </a:xfrm>
          <a:prstGeom prst="rect">
            <a:avLst/>
          </a:prstGeom>
          <a:noFill/>
        </p:spPr>
        <p:txBody>
          <a:bodyPr wrap="non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Tiến trình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US" sz="1600" i="1" dirty="0">
              <a:latin typeface="Arial" panose="020B0604020202020204" pitchFamily="34" charset="0"/>
              <a:cs typeface="Arial" panose="020B0604020202020204" pitchFamily="34" charset="0"/>
            </a:endParaRPr>
          </a:p>
        </p:txBody>
      </p:sp>
      <p:sp>
        <p:nvSpPr>
          <p:cNvPr id="16" name="Right Arrow 15"/>
          <p:cNvSpPr/>
          <p:nvPr/>
        </p:nvSpPr>
        <p:spPr>
          <a:xfrm>
            <a:off x="3816944"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TextBox 16"/>
          <p:cNvSpPr txBox="1"/>
          <p:nvPr/>
        </p:nvSpPr>
        <p:spPr>
          <a:xfrm>
            <a:off x="596012" y="3443201"/>
            <a:ext cx="3116166" cy="699166"/>
          </a:xfrm>
          <a:prstGeom prst="rect">
            <a:avLst/>
          </a:prstGeom>
          <a:noFill/>
        </p:spPr>
        <p:txBody>
          <a:bodyPr wrap="squar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Nếu kiểm tra thấy đang lượt của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US" sz="1600" i="1" dirty="0">
                <a:latin typeface="Arial" panose="020B0604020202020204" pitchFamily="34" charset="0"/>
                <a:cs typeface="Arial" panose="020B0604020202020204" pitchFamily="34" charset="0"/>
              </a:rPr>
              <a:t>, thì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chờ và không làm gì cả</a:t>
            </a:r>
            <a:endParaRPr lang="en-US" sz="1600" i="1" dirty="0">
              <a:latin typeface="Arial" panose="020B0604020202020204" pitchFamily="34" charset="0"/>
              <a:cs typeface="Arial" panose="020B0604020202020204" pitchFamily="34" charset="0"/>
            </a:endParaRPr>
          </a:p>
        </p:txBody>
      </p:sp>
      <p:sp>
        <p:nvSpPr>
          <p:cNvPr id="18" name="Right Arrow 17"/>
          <p:cNvSpPr/>
          <p:nvPr/>
        </p:nvSpPr>
        <p:spPr>
          <a:xfrm>
            <a:off x="3810795" y="377655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8595820" y="3160583"/>
            <a:ext cx="3424730" cy="379078"/>
          </a:xfrm>
          <a:prstGeom prst="rect">
            <a:avLst/>
          </a:prstGeom>
          <a:noFill/>
        </p:spPr>
        <p:txBody>
          <a:bodyPr wrap="square" rtlCol="0" anchor="ctr">
            <a:spAutoFit/>
          </a:bodyPr>
          <a:lstStyle/>
          <a:p>
            <a:pPr>
              <a:lnSpc>
                <a:spcPct val="130000"/>
              </a:lnSpc>
              <a:spcBef>
                <a:spcPts val="300"/>
              </a:spcBef>
              <a:spcAft>
                <a:spcPts val="300"/>
              </a:spcAft>
            </a:pP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sẵn sàng để vào vùng tranh chấp</a:t>
            </a:r>
            <a:endParaRPr lang="en-US" sz="1600" i="1" dirty="0">
              <a:latin typeface="Arial" panose="020B0604020202020204" pitchFamily="34" charset="0"/>
              <a:cs typeface="Arial" panose="020B0604020202020204" pitchFamily="34" charset="0"/>
            </a:endParaRPr>
          </a:p>
        </p:txBody>
      </p:sp>
      <p:sp>
        <p:nvSpPr>
          <p:cNvPr id="20" name="Right Arrow 19"/>
          <p:cNvSpPr/>
          <p:nvPr/>
        </p:nvSpPr>
        <p:spPr>
          <a:xfrm flipH="1">
            <a:off x="7901592" y="330688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398776" y="4569771"/>
            <a:ext cx="3313402" cy="699166"/>
          </a:xfrm>
          <a:prstGeom prst="rect">
            <a:avLst/>
          </a:prstGeom>
          <a:noFill/>
        </p:spPr>
        <p:txBody>
          <a:bodyPr wrap="squar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Sau khi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thực thi vùng tranh chấp xong thì trả lượt lại về cho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endPar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
        <p:nvSpPr>
          <p:cNvPr id="22" name="Right Arrow 21"/>
          <p:cNvSpPr/>
          <p:nvPr/>
        </p:nvSpPr>
        <p:spPr>
          <a:xfrm>
            <a:off x="3810795" y="4861846"/>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Rectangle 2"/>
          <p:cNvSpPr/>
          <p:nvPr/>
        </p:nvSpPr>
        <p:spPr>
          <a:xfrm>
            <a:off x="5182333" y="3166204"/>
            <a:ext cx="2066190"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7" name="Text Placeholder 6"/>
          <p:cNvSpPr>
            <a:spLocks noGrp="1"/>
          </p:cNvSpPr>
          <p:nvPr>
            <p:ph type="body" sz="quarter" idx="13"/>
          </p:nvPr>
        </p:nvSpPr>
        <p:spPr/>
        <p:txBody>
          <a:bodyPr/>
          <a:lstStyle/>
          <a:p>
            <a:r>
              <a:rPr lang="en-US" dirty="0"/>
              <a:t>RACE CONDITION</a:t>
            </a:r>
            <a:endParaRPr lang="en-US" dirty="0"/>
          </a:p>
        </p:txBody>
      </p:sp>
      <p:sp>
        <p:nvSpPr>
          <p:cNvPr id="8" name="Text Placeholder 7"/>
          <p:cNvSpPr>
            <a:spLocks noGrp="1"/>
          </p:cNvSpPr>
          <p:nvPr>
            <p:ph type="body" sz="quarter" idx="14"/>
          </p:nvPr>
        </p:nvSpPr>
        <p:spPr/>
        <p:txBody>
          <a:bodyPr/>
          <a:lstStyle/>
          <a:p>
            <a:r>
              <a:rPr lang="en-US" dirty="0"/>
              <a:t>5.1.1 Bài toán Producer vs. Consumer</a:t>
            </a:r>
            <a:endParaRPr lang="en-US" dirty="0"/>
          </a:p>
        </p:txBody>
      </p:sp>
      <p:sp>
        <p:nvSpPr>
          <p:cNvPr id="9" name="Text Placeholder 8"/>
          <p:cNvSpPr>
            <a:spLocks noGrp="1"/>
          </p:cNvSpPr>
          <p:nvPr>
            <p:ph type="body" sz="quarter" idx="15"/>
          </p:nvPr>
        </p:nvSpPr>
        <p:spPr>
          <a:xfrm>
            <a:off x="1470930" y="4137397"/>
            <a:ext cx="7147030" cy="1483474"/>
          </a:xfrm>
        </p:spPr>
        <p:txBody>
          <a:bodyPr>
            <a:normAutofit/>
          </a:bodyPr>
          <a:lstStyle/>
          <a:p>
            <a:r>
              <a:rPr lang="en-US" dirty="0"/>
              <a:t>Bài toán Producer vs. Consumer mô tả về 02 tiến trình bao gồm: “Sản xuất” và “Bán hàng”. Nếu gọi biến </a:t>
            </a:r>
            <a:r>
              <a:rPr lang="en-US" dirty="0">
                <a:latin typeface="Courier New" panose="02070309020205020404" pitchFamily="49" charset="0"/>
                <a:cs typeface="Courier New" panose="02070309020205020404" pitchFamily="49" charset="0"/>
              </a:rPr>
              <a:t>count</a:t>
            </a:r>
            <a:r>
              <a:rPr lang="en-US" dirty="0"/>
              <a:t> mô tả số lượng hàng hóa, thì tiến trình “Sản xuất” sẽ làm tăng giá trị của </a:t>
            </a:r>
            <a:r>
              <a:rPr lang="en-US" dirty="0">
                <a:latin typeface="Courier New" panose="02070309020205020404" pitchFamily="49" charset="0"/>
                <a:cs typeface="Courier New" panose="02070309020205020404" pitchFamily="49" charset="0"/>
              </a:rPr>
              <a:t>count</a:t>
            </a:r>
            <a:r>
              <a:rPr lang="en-US" dirty="0"/>
              <a:t>; ngược lại, tiến trình “Bán hàng” sẽ làm giảm giá trị này. Khi ”Sản xuất” và “B</a:t>
            </a:r>
            <a:r>
              <a:rPr lang="en-US" dirty="0" err="1"/>
              <a:t>án</a:t>
            </a:r>
            <a:r>
              <a:rPr lang="en-US" dirty="0"/>
              <a:t> hang” </a:t>
            </a:r>
            <a:r>
              <a:rPr lang="en-US" dirty="0" err="1"/>
              <a:t>diễn</a:t>
            </a:r>
            <a:r>
              <a:rPr lang="en-US" dirty="0"/>
              <a:t> </a:t>
            </a:r>
            <a:r>
              <a:rPr lang="en-US" dirty="0" err="1"/>
              <a:t>ra</a:t>
            </a:r>
            <a:r>
              <a:rPr lang="en-US" dirty="0"/>
              <a:t> </a:t>
            </a:r>
            <a:r>
              <a:rPr lang="en-US" dirty="0" err="1"/>
              <a:t>đồng</a:t>
            </a:r>
            <a:r>
              <a:rPr lang="en-US" dirty="0"/>
              <a:t> </a:t>
            </a:r>
            <a:r>
              <a:rPr lang="en-US" dirty="0" err="1"/>
              <a:t>thời</a:t>
            </a:r>
            <a:r>
              <a:rPr lang="en-US" dirty="0"/>
              <a:t>, </a:t>
            </a:r>
            <a:r>
              <a:rPr lang="en-US" dirty="0" err="1"/>
              <a:t>biến</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sẽ</a:t>
            </a:r>
            <a:r>
              <a:rPr lang="en-US" dirty="0"/>
              <a:t> </a:t>
            </a:r>
            <a:r>
              <a:rPr lang="en-US" dirty="0" err="1"/>
              <a:t>chịu</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việc</a:t>
            </a:r>
            <a:r>
              <a:rPr lang="en-US" dirty="0"/>
              <a:t> </a:t>
            </a:r>
            <a:r>
              <a:rPr lang="en-US" dirty="0" err="1"/>
              <a:t>tăng</a:t>
            </a:r>
            <a:r>
              <a:rPr lang="en-US" dirty="0"/>
              <a:t> </a:t>
            </a:r>
            <a:r>
              <a:rPr lang="en-US" dirty="0" err="1"/>
              <a:t>và</a:t>
            </a:r>
            <a:r>
              <a:rPr lang="en-US" dirty="0"/>
              <a:t> </a:t>
            </a:r>
            <a:r>
              <a:rPr lang="en-US" dirty="0" err="1"/>
              <a:t>giảm</a:t>
            </a:r>
            <a:r>
              <a:rPr lang="en-US" dirty="0"/>
              <a:t> </a:t>
            </a:r>
            <a:r>
              <a:rPr lang="en-US" dirty="0" err="1"/>
              <a:t>cùng</a:t>
            </a:r>
            <a:r>
              <a:rPr lang="en-US" dirty="0"/>
              <a:t> </a:t>
            </a:r>
            <a:r>
              <a:rPr lang="en-US" dirty="0" err="1"/>
              <a:t>lúc</a:t>
            </a:r>
            <a:r>
              <a:rPr lang="en-US" dirty="0"/>
              <a:t>. Khi </a:t>
            </a:r>
            <a:r>
              <a:rPr lang="en-US" dirty="0" err="1"/>
              <a:t>đó</a:t>
            </a:r>
            <a:r>
              <a:rPr lang="en-US" dirty="0"/>
              <a:t>, </a:t>
            </a:r>
            <a:r>
              <a:rPr lang="en-US" dirty="0" err="1"/>
              <a:t>liệu</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có</a:t>
            </a:r>
            <a:r>
              <a:rPr lang="en-US" dirty="0"/>
              <a:t> </a:t>
            </a:r>
            <a:r>
              <a:rPr lang="en-US" dirty="0" err="1"/>
              <a:t>còn</a:t>
            </a:r>
            <a:r>
              <a:rPr lang="en-US" dirty="0"/>
              <a:t> </a:t>
            </a:r>
            <a:r>
              <a:rPr lang="en-US" dirty="0" err="1"/>
              <a:t>đúng</a:t>
            </a:r>
            <a:r>
              <a:rPr lang="en-US" dirty="0"/>
              <a:t> </a:t>
            </a:r>
            <a:r>
              <a:rPr lang="en-US" dirty="0" err="1"/>
              <a:t>với</a:t>
            </a:r>
            <a:r>
              <a:rPr lang="en-US" dirty="0"/>
              <a:t> logic?</a:t>
            </a:r>
            <a:endParaRPr lang="en-US" dirty="0"/>
          </a:p>
        </p:txBody>
      </p:sp>
      <p:sp>
        <p:nvSpPr>
          <p:cNvPr id="10" name="Text Placeholder 9"/>
          <p:cNvSpPr>
            <a:spLocks noGrp="1"/>
          </p:cNvSpPr>
          <p:nvPr>
            <p:ph type="body" sz="quarter" idx="16"/>
          </p:nvPr>
        </p:nvSpPr>
        <p:spPr/>
        <p:txBody>
          <a:bodyPr>
            <a:normAutofit lnSpcReduction="10000"/>
          </a:bodyPr>
          <a:lstStyle/>
          <a:p>
            <a:r>
              <a:rPr lang="en-US" dirty="0"/>
              <a:t>01.</a:t>
            </a:r>
            <a:endParaRPr lang="en-US" dirty="0"/>
          </a:p>
        </p:txBody>
      </p:sp>
      <p:sp>
        <p:nvSpPr>
          <p:cNvPr id="3" name="Footer Placeholder 2"/>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5.4.</a:t>
            </a:r>
            <a:r>
              <a:rPr lang="en-US" sz="4000" dirty="0"/>
              <a:t>2</a:t>
            </a:r>
            <a:r>
              <a:rPr lang="en-US" sz="4000" dirty="0"/>
              <a:t>. Giải pháp phần mềm </a:t>
            </a:r>
            <a:r>
              <a:rPr lang="en-US" sz="4000" dirty="0"/>
              <a:t>2</a:t>
            </a:r>
            <a:endParaRPr lang="en-US" sz="4000" dirty="0"/>
          </a:p>
        </p:txBody>
      </p:sp>
      <p:sp>
        <p:nvSpPr>
          <p:cNvPr id="3" name="Content Placeholder 2"/>
          <p:cNvSpPr>
            <a:spLocks noGrp="1"/>
          </p:cNvSpPr>
          <p:nvPr>
            <p:ph idx="1"/>
          </p:nvPr>
        </p:nvSpPr>
        <p:spPr>
          <a:xfrm>
            <a:off x="838199" y="1788160"/>
            <a:ext cx="10908323" cy="4388803"/>
          </a:xfrm>
        </p:spPr>
        <p:txBody>
          <a:bodyPr>
            <a:normAutofit/>
          </a:bodyPr>
          <a:lstStyle/>
          <a:p>
            <a:r>
              <a:rPr lang="en-US" dirty="0"/>
              <a:t>Mutual exclusion</a:t>
            </a:r>
            <a:r>
              <a:rPr lang="en-US" dirty="0"/>
              <a:t>, </a:t>
            </a:r>
            <a:r>
              <a:rPr lang="en-US" dirty="0"/>
              <a:t>Progress và Bounded waiting</a:t>
            </a:r>
            <a:r>
              <a:rPr lang="en-US" dirty="0"/>
              <a:t> </a:t>
            </a:r>
            <a:r>
              <a:rPr lang="en-US" dirty="0" err="1"/>
              <a:t>có</a:t>
            </a:r>
            <a:r>
              <a:rPr lang="en-US" dirty="0"/>
              <a:t> được đảm bảo</a:t>
            </a:r>
            <a:r>
              <a:rPr lang="en-US" dirty="0"/>
              <a:t>?</a:t>
            </a:r>
            <a:endParaRPr lang="en-US" i="1"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79271"/>
            <a:ext cx="9210469" cy="1000411"/>
          </a:xfrm>
        </p:spPr>
        <p:txBody>
          <a:bodyPr>
            <a:normAutofit/>
          </a:bodyPr>
          <a:lstStyle/>
          <a:p>
            <a:r>
              <a:rPr lang="en-US" sz="4100" dirty="0"/>
              <a:t>CÁC GIẢI PHÁP PHẦN MỀM</a:t>
            </a:r>
            <a:endParaRPr lang="en-US" sz="4100" dirty="0"/>
          </a:p>
        </p:txBody>
      </p:sp>
      <p:sp>
        <p:nvSpPr>
          <p:cNvPr id="4" name="Text Placeholder 3"/>
          <p:cNvSpPr>
            <a:spLocks noGrp="1"/>
          </p:cNvSpPr>
          <p:nvPr>
            <p:ph type="body" sz="quarter" idx="14"/>
          </p:nvPr>
        </p:nvSpPr>
        <p:spPr/>
        <p:txBody>
          <a:bodyPr/>
          <a:lstStyle/>
          <a:p>
            <a:r>
              <a:rPr lang="en-US" dirty="0"/>
              <a:t>5.4.</a:t>
            </a:r>
            <a:r>
              <a:rPr lang="en-US" dirty="0"/>
              <a:t>3</a:t>
            </a:r>
            <a:r>
              <a:rPr lang="en-US" dirty="0"/>
              <a:t>. Giải pháp Peterson</a:t>
            </a:r>
            <a:endParaRPr lang="en-US" dirty="0"/>
          </a:p>
        </p:txBody>
      </p:sp>
      <p:sp>
        <p:nvSpPr>
          <p:cNvPr id="5" name="Text Placeholder 4"/>
          <p:cNvSpPr>
            <a:spLocks noGrp="1"/>
          </p:cNvSpPr>
          <p:nvPr>
            <p:ph type="body" sz="quarter" idx="15"/>
          </p:nvPr>
        </p:nvSpPr>
        <p:spPr/>
        <p:txBody>
          <a:bodyPr/>
          <a:lstStyle/>
          <a:p>
            <a:r>
              <a:rPr lang="en-US" dirty="0"/>
              <a:t>Giải pháp phần mềm 1</a:t>
            </a:r>
            <a:r>
              <a:rPr lang="en-US" dirty="0"/>
              <a:t> </a:t>
            </a:r>
            <a:r>
              <a:rPr lang="en-US" dirty="0" err="1"/>
              <a:t>và</a:t>
            </a:r>
            <a:r>
              <a:rPr lang="en-US" dirty="0"/>
              <a:t> 2</a:t>
            </a:r>
            <a:r>
              <a:rPr lang="en-US" dirty="0"/>
              <a:t> đã đưa ra ý tưởng về cách đảm bảo mutual exclusion tuy vẫn chưa thực hiện tốt việc đảm bảo progress và bounded waiting. Khắc phục các nhược điểm của </a:t>
            </a:r>
            <a:r>
              <a:rPr lang="en-US" dirty="0" err="1"/>
              <a:t>các</a:t>
            </a:r>
            <a:r>
              <a:rPr lang="en-US" dirty="0"/>
              <a:t> </a:t>
            </a:r>
            <a:r>
              <a:rPr lang="en-US" dirty="0"/>
              <a:t>giải pháp trên, Peterson đã đề xuất một giải pharp đảm bảo được cả 03 yêu cầu về lời giải của bài toán vùng tranh chấp.</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04.</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5.4.</a:t>
            </a:r>
            <a:r>
              <a:rPr lang="en-US" sz="4000" dirty="0"/>
              <a:t>3</a:t>
            </a:r>
            <a:r>
              <a:rPr lang="en-US" sz="4000" dirty="0"/>
              <a:t>. Giải pháp Peterson</a:t>
            </a:r>
            <a:endParaRPr lang="en-US" sz="4000" dirty="0"/>
          </a:p>
        </p:txBody>
      </p:sp>
      <p:sp>
        <p:nvSpPr>
          <p:cNvPr id="3" name="Content Placeholder 2"/>
          <p:cNvSpPr>
            <a:spLocks noGrp="1"/>
          </p:cNvSpPr>
          <p:nvPr>
            <p:ph idx="1"/>
          </p:nvPr>
        </p:nvSpPr>
        <p:spPr/>
        <p:txBody>
          <a:bodyPr>
            <a:normAutofit fontScale="77500" lnSpcReduction="20000"/>
          </a:bodyPr>
          <a:lstStyle/>
          <a:p>
            <a:r>
              <a:rPr lang="en-US" dirty="0"/>
              <a:t>Giải pháp dành cho 2 tiến trình</a:t>
            </a:r>
            <a:r>
              <a:rPr lang="en-US" dirty="0"/>
              <a:t>.</a:t>
            </a:r>
            <a:endParaRPr lang="en-US" dirty="0"/>
          </a:p>
          <a:p>
            <a:r>
              <a:rPr lang="en-US" dirty="0"/>
              <a:t>Giả sử 2 lệnh hợp ngữ </a:t>
            </a:r>
            <a:r>
              <a:rPr lang="en-US" dirty="0">
                <a:latin typeface="Courier New" panose="02070309020205020404" pitchFamily="49" charset="0"/>
                <a:cs typeface="Courier New" panose="02070309020205020404" pitchFamily="49" charset="0"/>
              </a:rPr>
              <a:t>load</a:t>
            </a:r>
            <a:r>
              <a:rPr lang="en-US" dirty="0"/>
              <a:t> và </a:t>
            </a:r>
            <a:r>
              <a:rPr lang="en-US" dirty="0">
                <a:latin typeface="Courier New" panose="02070309020205020404" pitchFamily="49" charset="0"/>
                <a:cs typeface="Courier New" panose="02070309020205020404" pitchFamily="49" charset="0"/>
              </a:rPr>
              <a:t>store</a:t>
            </a:r>
            <a:r>
              <a:rPr lang="en-US" dirty="0"/>
              <a:t> là 2 thao tác </a:t>
            </a:r>
            <a:r>
              <a:rPr lang="en-US" b="1" dirty="0">
                <a:gradFill>
                  <a:gsLst>
                    <a:gs pos="0">
                      <a:srgbClr val="00C6FF"/>
                    </a:gs>
                    <a:gs pos="100000">
                      <a:srgbClr val="0072FF"/>
                    </a:gs>
                  </a:gsLst>
                  <a:lin ang="5400000" scaled="1"/>
                </a:gradFill>
              </a:rPr>
              <a:t>đơn nguyên </a:t>
            </a:r>
            <a:r>
              <a:rPr lang="en-US" dirty="0"/>
              <a:t>(không thể bị cắt ngang)</a:t>
            </a:r>
            <a:r>
              <a:rPr lang="en-US" dirty="0"/>
              <a:t>.</a:t>
            </a:r>
            <a:endParaRPr lang="en-US" dirty="0"/>
          </a:p>
          <a:p>
            <a:r>
              <a:rPr lang="en-US" dirty="0"/>
              <a:t>2 tiến trình cùng chia sẻ hai biến:</a:t>
            </a:r>
            <a:endParaRPr lang="en-US" dirty="0">
              <a:latin typeface="Courier New" panose="02070309020205020404" pitchFamily="49" charset="0"/>
              <a:cs typeface="Courier New" panose="02070309020205020404" pitchFamily="49" charset="0"/>
            </a:endParaRPr>
          </a:p>
          <a:p>
            <a:pPr marL="457200" lvl="1" indent="0">
              <a:buNone/>
            </a:pPr>
            <a:r>
              <a:rPr lang="en-US" sz="2600" dirty="0" err="1">
                <a:latin typeface="Courier New" panose="02070309020205020404" pitchFamily="49" charset="0"/>
                <a:cs typeface="Courier New" panose="02070309020205020404" pitchFamily="49" charset="0"/>
              </a:rPr>
              <a:t>i</a:t>
            </a:r>
            <a:r>
              <a:rPr lang="en-US" sz="2600" dirty="0">
                <a:latin typeface="Courier New" panose="02070309020205020404" pitchFamily="49" charset="0"/>
                <a:cs typeface="Courier New" panose="02070309020205020404" pitchFamily="49" charset="0"/>
              </a:rPr>
              <a:t>nt turn;</a:t>
            </a:r>
            <a:endParaRPr lang="en-US" sz="2600" dirty="0">
              <a:latin typeface="Courier New" panose="02070309020205020404" pitchFamily="49" charset="0"/>
              <a:cs typeface="Courier New" panose="02070309020205020404" pitchFamily="49" charset="0"/>
            </a:endParaRPr>
          </a:p>
          <a:p>
            <a:pPr marL="457200" lvl="1" indent="0">
              <a:buNone/>
            </a:pPr>
            <a:r>
              <a:rPr lang="en-US" sz="2600" dirty="0">
                <a:latin typeface="Courier New" panose="02070309020205020404" pitchFamily="49" charset="0"/>
                <a:cs typeface="Courier New" panose="02070309020205020404" pitchFamily="49" charset="0"/>
              </a:rPr>
              <a:t>b</a:t>
            </a:r>
            <a:r>
              <a:rPr lang="en-US" sz="2600" dirty="0">
                <a:latin typeface="Courier New" panose="02070309020205020404" pitchFamily="49" charset="0"/>
                <a:cs typeface="Courier New" panose="02070309020205020404" pitchFamily="49" charset="0"/>
              </a:rPr>
              <a:t>oolean flag[2];</a:t>
            </a:r>
            <a:endParaRPr lang="en-US" sz="2600" dirty="0">
              <a:latin typeface="Courier New" panose="02070309020205020404" pitchFamily="49" charset="0"/>
              <a:cs typeface="Courier New" panose="02070309020205020404" pitchFamily="49" charset="0"/>
            </a:endParaRPr>
          </a:p>
          <a:p>
            <a:r>
              <a:rPr lang="en-US" dirty="0"/>
              <a:t>Biến </a:t>
            </a:r>
            <a:r>
              <a:rPr lang="en-US" dirty="0">
                <a:latin typeface="Courier New" panose="02070309020205020404" pitchFamily="49" charset="0"/>
                <a:cs typeface="Courier New" panose="02070309020205020404" pitchFamily="49" charset="0"/>
              </a:rPr>
              <a:t>turn</a:t>
            </a:r>
            <a:r>
              <a:rPr lang="en-US" dirty="0"/>
              <a:t> có tác dụng chỉ ra tiến trình nào tới lượt để vào vùng tranh chấp</a:t>
            </a:r>
            <a:r>
              <a:rPr lang="en-US" dirty="0"/>
              <a:t>.</a:t>
            </a:r>
            <a:endParaRPr lang="en-US" dirty="0"/>
          </a:p>
          <a:p>
            <a:r>
              <a:rPr lang="en-US" dirty="0"/>
              <a:t>Mảng </a:t>
            </a:r>
            <a:r>
              <a:rPr lang="en-US" dirty="0">
                <a:latin typeface="Courier New" panose="02070309020205020404" pitchFamily="49" charset="0"/>
                <a:cs typeface="Courier New" panose="02070309020205020404" pitchFamily="49" charset="0"/>
              </a:rPr>
              <a:t>flag[] </a:t>
            </a:r>
            <a:r>
              <a:rPr lang="en-US" dirty="0"/>
              <a:t>được dùng để xác định liệu tiến trình đã sẵn sàng để vào vùng tranh chấp chưa</a:t>
            </a:r>
            <a:r>
              <a:rPr lang="en-US" dirty="0"/>
              <a:t>.</a:t>
            </a:r>
            <a:endParaRPr lang="en-US" dirty="0"/>
          </a:p>
          <a:p>
            <a:pPr marL="457200" lvl="1" indent="0">
              <a:buNone/>
            </a:pPr>
            <a:r>
              <a:rPr lang="en-US" sz="2600" i="1" dirty="0">
                <a:latin typeface="Courier New" panose="02070309020205020404" pitchFamily="49" charset="0"/>
                <a:cs typeface="Courier New" panose="02070309020205020404" pitchFamily="49" charset="0"/>
              </a:rPr>
              <a:t>f</a:t>
            </a:r>
            <a:r>
              <a:rPr lang="en-US" sz="2600" i="1" dirty="0">
                <a:latin typeface="Courier New" panose="02070309020205020404" pitchFamily="49" charset="0"/>
                <a:cs typeface="Courier New" panose="02070309020205020404" pitchFamily="49" charset="0"/>
              </a:rPr>
              <a:t>lag[i] = true; </a:t>
            </a:r>
            <a:r>
              <a:rPr lang="en-US" sz="2600" dirty="0"/>
              <a:t>cho biết là </a:t>
            </a:r>
            <a:r>
              <a:rPr lang="en-US" sz="2600" b="1" dirty="0">
                <a:gradFill>
                  <a:gsLst>
                    <a:gs pos="0">
                      <a:srgbClr val="00C6FF"/>
                    </a:gs>
                    <a:gs pos="100000">
                      <a:srgbClr val="0072FF"/>
                    </a:gs>
                  </a:gsLst>
                  <a:lin ang="5400000" scaled="1"/>
                </a:gradFill>
              </a:rPr>
              <a:t>P</a:t>
            </a:r>
            <a:r>
              <a:rPr lang="en-US" sz="2600" b="1" baseline="-25000" dirty="0">
                <a:gradFill>
                  <a:gsLst>
                    <a:gs pos="0">
                      <a:srgbClr val="00C6FF"/>
                    </a:gs>
                    <a:gs pos="100000">
                      <a:srgbClr val="0072FF"/>
                    </a:gs>
                  </a:gsLst>
                  <a:lin ang="5400000" scaled="1"/>
                </a:gradFill>
              </a:rPr>
              <a:t>i</a:t>
            </a:r>
            <a:r>
              <a:rPr lang="en-US" sz="2600" dirty="0"/>
              <a:t> đã sẵn sàng để vào vùng tranh chấp</a:t>
            </a:r>
            <a:r>
              <a:rPr lang="en-US" sz="2600" dirty="0"/>
              <a:t>.</a:t>
            </a:r>
            <a:endParaRPr lang="en-US" sz="2600" dirty="0"/>
          </a:p>
          <a:p>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610"/>
            <a:ext cx="10515600" cy="979200"/>
          </a:xfrm>
        </p:spPr>
        <p:txBody>
          <a:bodyPr>
            <a:normAutofit/>
          </a:bodyPr>
          <a:lstStyle/>
          <a:p>
            <a:r>
              <a:rPr lang="en-US" sz="4000" dirty="0"/>
              <a:t>5.4.</a:t>
            </a:r>
            <a:r>
              <a:rPr lang="en-US" sz="4000" dirty="0"/>
              <a:t>3</a:t>
            </a:r>
            <a:r>
              <a:rPr lang="en-US" sz="4000" dirty="0"/>
              <a:t>. Giải pháp Peterson</a:t>
            </a:r>
            <a:endParaRPr lang="en-US" sz="4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Content Placeholder 7"/>
          <p:cNvSpPr>
            <a:spLocks noGrp="1"/>
          </p:cNvSpPr>
          <p:nvPr>
            <p:ph idx="1"/>
          </p:nvPr>
        </p:nvSpPr>
        <p:spPr>
          <a:xfrm>
            <a:off x="4478974" y="1140753"/>
            <a:ext cx="4619374" cy="5094703"/>
          </a:xfrm>
        </p:spPr>
        <p:txBody>
          <a:bodyPr>
            <a:normAutofit fontScale="25000" lnSpcReduction="20000"/>
          </a:bodyPr>
          <a:lstStyle/>
          <a:p>
            <a:pPr>
              <a:buFont typeface="Monotype Sorts" pitchFamily="-84" charset="2"/>
              <a:buNone/>
            </a:pPr>
            <a:r>
              <a:rPr lang="en-US" altLang="en-US" sz="7200" b="1" dirty="0">
                <a:gradFill>
                  <a:gsLst>
                    <a:gs pos="0">
                      <a:srgbClr val="00C6FF"/>
                    </a:gs>
                    <a:gs pos="100000">
                      <a:srgbClr val="0072FF"/>
                    </a:gs>
                  </a:gsLst>
                  <a:lin ang="5400000" scaled="1"/>
                </a:gradFill>
              </a:rPr>
              <a:t>P</a:t>
            </a:r>
            <a:r>
              <a:rPr lang="en-US" altLang="en-US" sz="7200" b="1" baseline="-25000" dirty="0">
                <a:gradFill>
                  <a:gsLst>
                    <a:gs pos="0">
                      <a:srgbClr val="00C6FF"/>
                    </a:gs>
                    <a:gs pos="100000">
                      <a:srgbClr val="0072FF"/>
                    </a:gs>
                  </a:gsLst>
                  <a:lin ang="5400000" scaled="1"/>
                </a:gradFill>
              </a:rPr>
              <a:t>i</a:t>
            </a:r>
            <a:endParaRPr lang="en-US" altLang="en-US" sz="7200" b="1" baseline="-25000" dirty="0">
              <a:gradFill>
                <a:gsLst>
                  <a:gs pos="0">
                    <a:srgbClr val="00C6FF"/>
                  </a:gs>
                  <a:gs pos="100000">
                    <a:srgbClr val="0072FF"/>
                  </a:gs>
                </a:gsLst>
                <a:lin ang="5400000" scaled="1"/>
              </a:gradFill>
            </a:endParaRPr>
          </a:p>
          <a:p>
            <a:pPr>
              <a:buNone/>
            </a:pPr>
            <a:r>
              <a:rPr lang="en-US" altLang="en-US" sz="6400" dirty="0">
                <a:solidFill>
                  <a:srgbClr val="000000"/>
                </a:solidFill>
                <a:latin typeface="Courier New" panose="02070309020205020404" pitchFamily="49" charset="0"/>
              </a:rPr>
              <a:t>{</a:t>
            </a: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while (true){ </a:t>
            </a:r>
            <a:endParaRPr lang="en-US" altLang="en-US" sz="6400" dirty="0">
              <a:solidFill>
                <a:srgbClr val="000000"/>
              </a:solidFill>
              <a:latin typeface="Courier New" panose="02070309020205020404" pitchFamily="49" charset="0"/>
            </a:endParaRPr>
          </a:p>
          <a:p>
            <a:pPr lvl="1">
              <a:buNone/>
            </a:pP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true; </a:t>
            </a:r>
            <a:endParaRPr lang="en-US" altLang="en-US" sz="64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turn = j; </a:t>
            </a:r>
            <a:endParaRPr lang="en-US" altLang="en-US" sz="64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while (flag[j] &amp;&amp; turn = = j);</a:t>
            </a:r>
            <a:endParaRPr lang="en-US" altLang="en-US" sz="6400" b="1" dirty="0">
              <a:gradFill>
                <a:gsLst>
                  <a:gs pos="0">
                    <a:srgbClr val="0072FF"/>
                  </a:gs>
                  <a:gs pos="100000">
                    <a:srgbClr val="00C6FF"/>
                  </a:gs>
                </a:gsLst>
                <a:lin ang="2700000" scaled="1"/>
              </a:gradFill>
              <a:latin typeface="Courier New" panose="02070309020205020404" pitchFamily="49" charset="0"/>
            </a:endParaRPr>
          </a:p>
          <a:p>
            <a:pPr lvl="1">
              <a:lnSpc>
                <a:spcPct val="170000"/>
              </a:lnSpc>
              <a:spcBef>
                <a:spcPts val="1200"/>
              </a:spcBef>
              <a:spcAft>
                <a:spcPts val="1200"/>
              </a:spcAft>
              <a:buNone/>
            </a:pPr>
            <a:r>
              <a:rPr lang="en-US" altLang="en-US" sz="6400" dirty="0">
                <a:solidFill>
                  <a:srgbClr val="000000"/>
                </a:solidFill>
                <a:latin typeface="Courier New" panose="02070309020205020404" pitchFamily="49" charset="0"/>
              </a:rPr>
              <a:t>	/* critical section */</a:t>
            </a: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false;</a:t>
            </a:r>
            <a:endParaRPr lang="en-US" altLang="en-US" sz="64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 remainder section */</a:t>
            </a: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endParaRPr lang="en-US" altLang="en-US" sz="6400" dirty="0">
              <a:solidFill>
                <a:srgbClr val="000000"/>
              </a:solidFill>
              <a:latin typeface="Courier New" panose="02070309020205020404" pitchFamily="49" charset="0"/>
            </a:endParaRPr>
          </a:p>
          <a:p>
            <a:pPr>
              <a:buFont typeface="Monotype Sorts" pitchFamily="-84" charset="2"/>
              <a:buNone/>
            </a:pPr>
            <a:r>
              <a:rPr lang="en-US" altLang="en-US" sz="6400" dirty="0">
                <a:solidFill>
                  <a:srgbClr val="000000"/>
                </a:solidFill>
                <a:latin typeface="Courier New" panose="02070309020205020404" pitchFamily="49" charset="0"/>
              </a:rPr>
              <a:t>}</a:t>
            </a:r>
            <a:endParaRPr lang="en-US" altLang="en-US" sz="6400" dirty="0">
              <a:solidFill>
                <a:srgbClr val="000000"/>
              </a:solidFill>
              <a:latin typeface="Courier New" panose="02070309020205020404" pitchFamily="49" charset="0"/>
            </a:endParaRPr>
          </a:p>
        </p:txBody>
      </p:sp>
      <p:sp>
        <p:nvSpPr>
          <p:cNvPr id="9" name="Rectangle 8"/>
          <p:cNvSpPr/>
          <p:nvPr/>
        </p:nvSpPr>
        <p:spPr>
          <a:xfrm>
            <a:off x="5163016" y="2554730"/>
            <a:ext cx="3802565" cy="1052017"/>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Rectangle 9"/>
          <p:cNvSpPr/>
          <p:nvPr/>
        </p:nvSpPr>
        <p:spPr>
          <a:xfrm>
            <a:off x="5163015" y="4270916"/>
            <a:ext cx="3802565" cy="378229"/>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p:cNvSpPr txBox="1"/>
          <p:nvPr/>
        </p:nvSpPr>
        <p:spPr>
          <a:xfrm>
            <a:off x="2428873" y="1283966"/>
            <a:ext cx="1340239" cy="379078"/>
          </a:xfrm>
          <a:prstGeom prst="rect">
            <a:avLst/>
          </a:prstGeom>
          <a:noFill/>
        </p:spPr>
        <p:txBody>
          <a:bodyPr wrap="none" rtlCol="0" anchor="ctr">
            <a:spAutoFit/>
          </a:bodyPr>
          <a:lstStyle/>
          <a:p>
            <a:pPr algn="r">
              <a:lnSpc>
                <a:spcPct val="130000"/>
              </a:lnSpc>
              <a:spcBef>
                <a:spcPts val="300"/>
              </a:spcBef>
              <a:spcAft>
                <a:spcPts val="300"/>
              </a:spcAft>
            </a:pPr>
            <a:r>
              <a:rPr lang="en-US" sz="1600" i="1" dirty="0">
                <a:latin typeface="Arial" panose="020B0604020202020204" pitchFamily="34" charset="0"/>
                <a:cs typeface="Arial" panose="020B0604020202020204" pitchFamily="34" charset="0"/>
              </a:rPr>
              <a:t>Tiến trình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US" sz="1600" i="1" dirty="0">
              <a:latin typeface="Arial" panose="020B0604020202020204" pitchFamily="34" charset="0"/>
              <a:cs typeface="Arial" panose="020B0604020202020204" pitchFamily="34" charset="0"/>
            </a:endParaRPr>
          </a:p>
        </p:txBody>
      </p:sp>
      <p:sp>
        <p:nvSpPr>
          <p:cNvPr id="12" name="Right Arrow 11"/>
          <p:cNvSpPr/>
          <p:nvPr/>
        </p:nvSpPr>
        <p:spPr>
          <a:xfrm>
            <a:off x="3902192" y="1415727"/>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266281" y="2348763"/>
            <a:ext cx="3502831" cy="1339341"/>
          </a:xfrm>
          <a:prstGeom prst="rect">
            <a:avLst/>
          </a:prstGeom>
          <a:noFill/>
        </p:spPr>
        <p:txBody>
          <a:bodyPr wrap="square" rtlCol="0" anchor="ctr">
            <a:spAutoFit/>
          </a:bodyPr>
          <a:lstStyle/>
          <a:p>
            <a:pPr algn="r">
              <a:lnSpc>
                <a:spcPct val="130000"/>
              </a:lnSpc>
              <a:spcBef>
                <a:spcPts val="300"/>
              </a:spcBef>
              <a:spcAft>
                <a:spcPts val="300"/>
              </a:spcAft>
            </a:pP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sẵn sàng để vào vùng tranh chấp</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Nhường lượt cho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Nếu như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US" sz="1600" i="1" dirty="0">
                <a:latin typeface="Arial" panose="020B0604020202020204" pitchFamily="34" charset="0"/>
                <a:cs typeface="Arial" panose="020B0604020202020204" pitchFamily="34" charset="0"/>
              </a:rPr>
              <a:t> sẵn sàng và đang lượt của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US" sz="1600" i="1" dirty="0">
                <a:latin typeface="Arial" panose="020B0604020202020204" pitchFamily="34" charset="0"/>
                <a:cs typeface="Arial" panose="020B0604020202020204" pitchFamily="34" charset="0"/>
              </a:rPr>
              <a:t> thì </a:t>
            </a: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chờ</a:t>
            </a:r>
            <a:endParaRPr lang="en-US" sz="1600" i="1" dirty="0">
              <a:latin typeface="Arial" panose="020B0604020202020204" pitchFamily="34" charset="0"/>
              <a:cs typeface="Arial" panose="020B0604020202020204" pitchFamily="34" charset="0"/>
            </a:endParaRPr>
          </a:p>
        </p:txBody>
      </p:sp>
      <p:sp>
        <p:nvSpPr>
          <p:cNvPr id="14" name="Right Arrow 13"/>
          <p:cNvSpPr/>
          <p:nvPr/>
        </p:nvSpPr>
        <p:spPr>
          <a:xfrm>
            <a:off x="3902192" y="2977053"/>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9790767" y="4058709"/>
            <a:ext cx="2562821" cy="699166"/>
          </a:xfrm>
          <a:prstGeom prst="rect">
            <a:avLst/>
          </a:prstGeom>
          <a:noFill/>
        </p:spPr>
        <p:txBody>
          <a:bodyPr wrap="square" rtlCol="0" anchor="ctr">
            <a:spAutoFit/>
          </a:bodyPr>
          <a:lstStyle/>
          <a:p>
            <a:pPr>
              <a:lnSpc>
                <a:spcPct val="130000"/>
              </a:lnSpc>
              <a:spcBef>
                <a:spcPts val="300"/>
              </a:spcBef>
              <a:spcAft>
                <a:spcPts val="300"/>
              </a:spcAft>
            </a:pP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bỏ</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trạng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thái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sẵn</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sàng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vào</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vùng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tranh</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chấp</a:t>
            </a:r>
            <a:endParaRPr lang="en-US" sz="1600" i="1" dirty="0">
              <a:latin typeface="Arial" panose="020B0604020202020204" pitchFamily="34" charset="0"/>
              <a:cs typeface="Arial" panose="020B0604020202020204" pitchFamily="34" charset="0"/>
            </a:endParaRPr>
          </a:p>
        </p:txBody>
      </p:sp>
      <p:sp>
        <p:nvSpPr>
          <p:cNvPr id="16" name="Right Arrow 15"/>
          <p:cNvSpPr/>
          <p:nvPr/>
        </p:nvSpPr>
        <p:spPr>
          <a:xfrm flipH="1">
            <a:off x="9199164" y="4350514"/>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5.4.</a:t>
            </a:r>
            <a:r>
              <a:rPr lang="en-US" sz="4000" dirty="0"/>
              <a:t>3</a:t>
            </a:r>
            <a:r>
              <a:rPr lang="en-US" sz="4000" dirty="0"/>
              <a:t>. Giải pháp Peterson</a:t>
            </a:r>
            <a:endParaRPr lang="en-US" sz="4000" dirty="0"/>
          </a:p>
        </p:txBody>
      </p:sp>
      <p:sp>
        <p:nvSpPr>
          <p:cNvPr id="3" name="Content Placeholder 2"/>
          <p:cNvSpPr>
            <a:spLocks noGrp="1"/>
          </p:cNvSpPr>
          <p:nvPr>
            <p:ph idx="1"/>
          </p:nvPr>
        </p:nvSpPr>
        <p:spPr/>
        <p:txBody>
          <a:bodyPr>
            <a:normAutofit/>
          </a:bodyPr>
          <a:lstStyle/>
          <a:p>
            <a:r>
              <a:rPr lang="en-US" dirty="0"/>
              <a:t>Mutual exclusion được đảm bảo:</a:t>
            </a:r>
            <a:endParaRPr lang="en-US" i="1" dirty="0">
              <a:latin typeface="Courier New" panose="02070309020205020404" pitchFamily="49" charset="0"/>
              <a:cs typeface="Courier New" panose="02070309020205020404" pitchFamily="49" charset="0"/>
            </a:endParaRPr>
          </a:p>
          <a:p>
            <a:pPr marL="457200" lvl="1" indent="0">
              <a:buNone/>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i</a:t>
            </a:r>
            <a:r>
              <a:rPr lang="en-US" dirty="0"/>
              <a:t> chỉ được phép vào vùng tranh chấp khi:</a:t>
            </a:r>
            <a:endParaRPr lang="en-US" dirty="0"/>
          </a:p>
          <a:p>
            <a:pPr marL="457200" lvl="1" indent="0">
              <a:buNone/>
            </a:pPr>
            <a:r>
              <a:rPr lang="en-US" dirty="0"/>
              <a:t>	hoặc </a:t>
            </a:r>
            <a:r>
              <a:rPr lang="en-US" dirty="0">
                <a:latin typeface="Courier New" panose="02070309020205020404" pitchFamily="49" charset="0"/>
                <a:cs typeface="Courier New" panose="02070309020205020404" pitchFamily="49" charset="0"/>
              </a:rPr>
              <a:t>flag[j] = false </a:t>
            </a:r>
            <a:r>
              <a:rPr lang="en-US" dirty="0"/>
              <a:t>hoặc</a:t>
            </a:r>
            <a:r>
              <a:rPr lang="en-US" dirty="0">
                <a:latin typeface="Courier New" panose="02070309020205020404" pitchFamily="49" charset="0"/>
                <a:cs typeface="Courier New" panose="02070309020205020404" pitchFamily="49" charset="0"/>
              </a:rPr>
              <a:t> turn = i</a:t>
            </a:r>
            <a:endParaRPr lang="en-US" dirty="0">
              <a:latin typeface="Courier New" panose="02070309020205020404" pitchFamily="49" charset="0"/>
              <a:cs typeface="Courier New" panose="02070309020205020404" pitchFamily="49" charset="0"/>
            </a:endParaRPr>
          </a:p>
          <a:p>
            <a:pPr marL="457200" lvl="1" indent="0">
              <a:buNone/>
            </a:pPr>
            <a:r>
              <a:rPr lang="en-US" dirty="0"/>
              <a:t>v</a:t>
            </a:r>
            <a:r>
              <a:rPr lang="en-US" dirty="0"/>
              <a:t>à </a:t>
            </a:r>
            <a:r>
              <a:rPr lang="en-US" dirty="0">
                <a:latin typeface="Courier New" panose="02070309020205020404" pitchFamily="49" charset="0"/>
                <a:cs typeface="Courier New" panose="02070309020205020404" pitchFamily="49" charset="0"/>
              </a:rPr>
              <a:t>turn</a:t>
            </a:r>
            <a:r>
              <a:rPr lang="en-US" dirty="0"/>
              <a:t> không thể vừa bằng </a:t>
            </a:r>
            <a:r>
              <a:rPr lang="en-US" i="1" dirty="0">
                <a:latin typeface="Courier New" panose="02070309020205020404" pitchFamily="49" charset="0"/>
                <a:cs typeface="Courier New" panose="02070309020205020404" pitchFamily="49" charset="0"/>
              </a:rPr>
              <a:t>i</a:t>
            </a:r>
            <a:r>
              <a:rPr lang="en-US" dirty="0"/>
              <a:t>, vừa bằng </a:t>
            </a:r>
            <a:r>
              <a:rPr lang="en-US" i="1" dirty="0">
                <a:latin typeface="Courier New" panose="02070309020205020404" pitchFamily="49" charset="0"/>
                <a:cs typeface="Courier New" panose="02070309020205020404" pitchFamily="49" charset="0"/>
              </a:rPr>
              <a:t>j</a:t>
            </a:r>
            <a:r>
              <a:rPr lang="en-US" dirty="0"/>
              <a:t> được (nếu </a:t>
            </a:r>
            <a:r>
              <a:rPr lang="en-US" dirty="0">
                <a:latin typeface="Courier New" panose="02070309020205020404" pitchFamily="49" charset="0"/>
                <a:cs typeface="Courier New" panose="02070309020205020404" pitchFamily="49" charset="0"/>
              </a:rPr>
              <a:t>i = 0 </a:t>
            </a:r>
            <a:r>
              <a:rPr lang="en-US" dirty="0"/>
              <a:t>và </a:t>
            </a:r>
            <a:r>
              <a:rPr lang="en-US" dirty="0">
                <a:latin typeface="Courier New" panose="02070309020205020404" pitchFamily="49" charset="0"/>
                <a:cs typeface="Courier New" panose="02070309020205020404" pitchFamily="49" charset="0"/>
              </a:rPr>
              <a:t>j = 1 </a:t>
            </a:r>
            <a:r>
              <a:rPr lang="en-US" dirty="0"/>
              <a:t>thì </a:t>
            </a:r>
            <a:r>
              <a:rPr lang="en-US" dirty="0">
                <a:latin typeface="Courier New" panose="02070309020205020404" pitchFamily="49" charset="0"/>
                <a:cs typeface="Courier New" panose="02070309020205020404" pitchFamily="49" charset="0"/>
              </a:rPr>
              <a:t>turn</a:t>
            </a:r>
            <a:r>
              <a:rPr lang="en-US" dirty="0"/>
              <a:t> không thể vừa bằng 0, vừa bằng 1)</a:t>
            </a:r>
            <a:endParaRPr lang="en-US" dirty="0"/>
          </a:p>
          <a:p>
            <a:r>
              <a:rPr lang="en-US" dirty="0"/>
              <a:t>Kiểm tra Progress và Bounded waiting?</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9232"/>
            <a:ext cx="10515600" cy="978614"/>
          </a:xfrm>
        </p:spPr>
        <p:txBody>
          <a:bodyPr>
            <a:normAutofit/>
          </a:bodyPr>
          <a:lstStyle/>
          <a:p>
            <a:r>
              <a:rPr lang="en-US" sz="4000" dirty="0"/>
              <a:t>5.4.</a:t>
            </a:r>
            <a:r>
              <a:rPr lang="en-US" sz="4000" dirty="0"/>
              <a:t>3</a:t>
            </a:r>
            <a:r>
              <a:rPr lang="en-US" sz="4000" dirty="0"/>
              <a:t>. Giải pháp Peterson</a:t>
            </a:r>
            <a:endParaRPr lang="en-US" sz="4000" dirty="0"/>
          </a:p>
        </p:txBody>
      </p:sp>
      <p:sp>
        <p:nvSpPr>
          <p:cNvPr id="3" name="Content Placeholder 2"/>
          <p:cNvSpPr>
            <a:spLocks noGrp="1"/>
          </p:cNvSpPr>
          <p:nvPr>
            <p:ph sz="half" idx="1"/>
          </p:nvPr>
        </p:nvSpPr>
        <p:spPr>
          <a:xfrm>
            <a:off x="838200" y="1860620"/>
            <a:ext cx="3738824" cy="4621025"/>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endParaRPr lang="en-US" altLang="en-US" sz="1600" b="1" baseline="-25000" dirty="0">
              <a:gradFill>
                <a:gsLst>
                  <a:gs pos="0">
                    <a:srgbClr val="00C6FF"/>
                  </a:gs>
                  <a:gs pos="100000">
                    <a:srgbClr val="0072FF"/>
                  </a:gs>
                </a:gsLst>
                <a:lin ang="5400000" scaled="1"/>
              </a:gradFill>
            </a:endParaRPr>
          </a:p>
          <a:p>
            <a:pPr>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endParaRPr lang="en-US" altLang="en-US" sz="16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endParaRPr lang="en-US" altLang="en-US" sz="16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7" name="Content Placeholder 6"/>
          <p:cNvSpPr>
            <a:spLocks noGrp="1"/>
          </p:cNvSpPr>
          <p:nvPr>
            <p:ph sz="half" idx="2"/>
          </p:nvPr>
        </p:nvSpPr>
        <p:spPr>
          <a:xfrm>
            <a:off x="4727749" y="1860620"/>
            <a:ext cx="3738824" cy="4621027"/>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endParaRPr lang="en-US" altLang="en-US" sz="1600" b="1" baseline="-25000" dirty="0">
              <a:gradFill>
                <a:gsLst>
                  <a:gs pos="0">
                    <a:srgbClr val="FFC000"/>
                  </a:gs>
                  <a:gs pos="100000">
                    <a:srgbClr val="FF0000"/>
                  </a:gs>
                </a:gsLst>
                <a:lin ang="5400000" scaled="1"/>
              </a:gradFill>
            </a:endParaRPr>
          </a:p>
          <a:p>
            <a:pPr>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endParaRPr lang="en-US" altLang="en-US" sz="1600" b="1"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endParaRPr lang="en-US" altLang="en-US" sz="1600" b="1"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9446" y="6563420"/>
            <a:ext cx="291600" cy="291600"/>
          </a:xfrm>
        </p:spPr>
        <p:txBody>
          <a:bodyPr/>
          <a:lstStyle/>
          <a:p>
            <a:fld id="{D8B0B3AC-44A8-D142-AAF6-9A453466E1A4}" type="slidenum">
              <a:rPr lang="en-US" smtClean="0"/>
            </a:fld>
            <a:endParaRPr lang="en-US" dirty="0"/>
          </a:p>
        </p:txBody>
      </p:sp>
      <p:sp>
        <p:nvSpPr>
          <p:cNvPr id="8" name="TextBox 7"/>
          <p:cNvSpPr txBox="1"/>
          <p:nvPr/>
        </p:nvSpPr>
        <p:spPr>
          <a:xfrm>
            <a:off x="838200" y="1266290"/>
            <a:ext cx="5250155" cy="594330"/>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Kiểm tra Progress</a:t>
            </a:r>
            <a:r>
              <a:rPr lang="en-US" sz="2800" b="1" dirty="0">
                <a:latin typeface="Arial" panose="020B0604020202020204" pitchFamily="34" charset="0"/>
                <a:cs typeface="Arial" panose="020B0604020202020204" pitchFamily="34" charset="0"/>
                <a:sym typeface="Wingdings" panose="05000000000000000000" pitchFamily="2" charset="2"/>
              </a:rPr>
              <a:t> Đảm bảo</a:t>
            </a:r>
            <a:endParaRPr lang="en-US" sz="2800" b="1" dirty="0">
              <a:latin typeface="Arial" panose="020B0604020202020204" pitchFamily="34" charset="0"/>
              <a:cs typeface="Arial" panose="020B0604020202020204" pitchFamily="34" charset="0"/>
            </a:endParaRPr>
          </a:p>
        </p:txBody>
      </p:sp>
      <p:sp>
        <p:nvSpPr>
          <p:cNvPr id="13" name="TextBox 12"/>
          <p:cNvSpPr txBox="1"/>
          <p:nvPr/>
        </p:nvSpPr>
        <p:spPr>
          <a:xfrm>
            <a:off x="8656981" y="1914331"/>
            <a:ext cx="3451281" cy="868699"/>
          </a:xfrm>
          <a:prstGeom prst="rect">
            <a:avLst/>
          </a:prstGeom>
          <a:noFill/>
        </p:spPr>
        <p:txBody>
          <a:bodyPr wrap="square" rtlCol="0">
            <a:spAutoFit/>
          </a:bodyPr>
          <a:lstStyle/>
          <a:p>
            <a:pPr algn="l">
              <a:lnSpc>
                <a:spcPct val="130000"/>
              </a:lnSpc>
              <a:spcBef>
                <a:spcPts val="300"/>
              </a:spcBef>
              <a:spcAft>
                <a:spcPts val="300"/>
              </a:spcAft>
            </a:pPr>
            <a:r>
              <a:rPr lang="en-US"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a:t>
            </a:r>
            <a:r>
              <a:rPr lang="en-US" b="1" baseline="-250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1</a:t>
            </a:r>
            <a:r>
              <a:rPr lang="en-US"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không được vào CS:</a:t>
            </a:r>
            <a:endParaRPr lang="en-US" b="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US" dirty="0">
                <a:latin typeface="Courier New" panose="02070309020205020404" pitchFamily="49" charset="0"/>
                <a:cs typeface="Courier New" panose="02070309020205020404" pitchFamily="49" charset="0"/>
              </a:rPr>
              <a:t>lag [0] và turn = 0</a:t>
            </a:r>
            <a:endParaRPr lang="en-US" dirty="0">
              <a:latin typeface="Courier New" panose="02070309020205020404" pitchFamily="49" charset="0"/>
              <a:cs typeface="Courier New" panose="02070309020205020404" pitchFamily="49" charset="0"/>
            </a:endParaRPr>
          </a:p>
        </p:txBody>
      </p:sp>
      <p:sp>
        <p:nvSpPr>
          <p:cNvPr id="16" name="TextBox 15"/>
          <p:cNvSpPr txBox="1"/>
          <p:nvPr/>
        </p:nvSpPr>
        <p:spPr>
          <a:xfrm>
            <a:off x="8656981" y="2951657"/>
            <a:ext cx="3451281" cy="2179828"/>
          </a:xfrm>
          <a:prstGeom prst="rect">
            <a:avLst/>
          </a:prstGeom>
          <a:noFill/>
        </p:spPr>
        <p:txBody>
          <a:bodyPr wrap="square" rtlCol="0">
            <a:spAutoFit/>
          </a:bodyPr>
          <a:lstStyle/>
          <a:p>
            <a:pPr algn="l">
              <a:lnSpc>
                <a:spcPct val="130000"/>
              </a:lnSpc>
              <a:spcBef>
                <a:spcPts val="300"/>
              </a:spcBef>
              <a:spcAft>
                <a:spcPts val="300"/>
              </a:spcAft>
            </a:pP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0</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không thực hiện CS:</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Entry section:</a:t>
            </a:r>
            <a:endParaRPr lang="en-US" dirty="0">
              <a:latin typeface="Arial" panose="020B0604020202020204" pitchFamily="34" charset="0"/>
              <a:cs typeface="Arial" panose="020B0604020202020204" pitchFamily="34" charset="0"/>
            </a:endParaRP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t</a:t>
            </a:r>
            <a:r>
              <a:rPr lang="en-US" dirty="0">
                <a:latin typeface="Courier New" panose="02070309020205020404" pitchFamily="49" charset="0"/>
                <a:cs typeface="Courier New" panose="02070309020205020404" pitchFamily="49" charset="0"/>
              </a:rPr>
              <a:t>urn = 1</a:t>
            </a:r>
            <a:endParaRPr lang="en-US" dirty="0">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Exit section:</a:t>
            </a:r>
            <a:endParaRPr lang="en-US" dirty="0">
              <a:latin typeface="Arial" panose="020B0604020202020204" pitchFamily="34" charset="0"/>
              <a:cs typeface="Arial" panose="020B0604020202020204" pitchFamily="34" charset="0"/>
            </a:endParaRP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US" dirty="0">
                <a:latin typeface="Courier New" panose="02070309020205020404" pitchFamily="49" charset="0"/>
                <a:cs typeface="Courier New" panose="02070309020205020404" pitchFamily="49" charset="0"/>
              </a:rPr>
              <a:t>lag [0] = false</a:t>
            </a:r>
            <a:endParaRPr lang="en-US" dirty="0">
              <a:latin typeface="Courier New" panose="02070309020205020404" pitchFamily="49" charset="0"/>
              <a:cs typeface="Courier New" panose="02070309020205020404" pitchFamily="49" charset="0"/>
            </a:endParaRPr>
          </a:p>
        </p:txBody>
      </p:sp>
      <p:sp>
        <p:nvSpPr>
          <p:cNvPr id="17" name="TextBox 16"/>
          <p:cNvSpPr txBox="1"/>
          <p:nvPr/>
        </p:nvSpPr>
        <p:spPr>
          <a:xfrm>
            <a:off x="8656983" y="5280409"/>
            <a:ext cx="3451280" cy="1135183"/>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anose="05000000000000000000" pitchFamily="2" charset="2"/>
              <a:buChar char="Ø"/>
            </a:pP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Nếu P</a:t>
            </a:r>
            <a:r>
              <a:rPr lang="en-US"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0</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 không vào CS,</a:t>
            </a:r>
            <a:b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b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P</a:t>
            </a:r>
            <a:r>
              <a:rPr lang="en-US"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0</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anose="05000000000000000000" pitchFamily="2" charset="2"/>
              </a:rPr>
              <a:t> KHÔNG</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ngăn cản P</a:t>
            </a:r>
            <a:r>
              <a:rPr lang="en-US"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1</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vào CS</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và ngược lại.</a:t>
            </a:r>
            <a:endPar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9233"/>
            <a:ext cx="10515600" cy="978614"/>
          </a:xfrm>
        </p:spPr>
        <p:txBody>
          <a:bodyPr>
            <a:normAutofit/>
          </a:bodyPr>
          <a:lstStyle/>
          <a:p>
            <a:r>
              <a:rPr lang="en-US" sz="4000" dirty="0"/>
              <a:t>5.4.</a:t>
            </a:r>
            <a:r>
              <a:rPr lang="en-US" sz="4000" dirty="0"/>
              <a:t>3</a:t>
            </a:r>
            <a:r>
              <a:rPr lang="en-US" sz="4000" dirty="0"/>
              <a:t>. Giải pháp Peterson</a:t>
            </a:r>
            <a:endParaRPr lang="en-US" sz="4000" dirty="0"/>
          </a:p>
        </p:txBody>
      </p:sp>
      <p:sp>
        <p:nvSpPr>
          <p:cNvPr id="3" name="Content Placeholder 2"/>
          <p:cNvSpPr>
            <a:spLocks noGrp="1"/>
          </p:cNvSpPr>
          <p:nvPr>
            <p:ph sz="half" idx="1"/>
          </p:nvPr>
        </p:nvSpPr>
        <p:spPr>
          <a:xfrm>
            <a:off x="838200" y="1834823"/>
            <a:ext cx="3738824" cy="4646824"/>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endParaRPr lang="en-US" altLang="en-US" sz="1600" b="1" baseline="-25000" dirty="0">
              <a:gradFill>
                <a:gsLst>
                  <a:gs pos="0">
                    <a:srgbClr val="00C6FF"/>
                  </a:gs>
                  <a:gs pos="100000">
                    <a:srgbClr val="0072FF"/>
                  </a:gs>
                </a:gsLst>
                <a:lin ang="5400000" scaled="1"/>
              </a:gradFill>
            </a:endParaRPr>
          </a:p>
          <a:p>
            <a:pPr>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endParaRPr lang="en-US" altLang="en-US" sz="16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endParaRPr lang="en-US" altLang="en-US" sz="1600" b="1" dirty="0">
              <a:gradFill>
                <a:gsLst>
                  <a:gs pos="0">
                    <a:srgbClr val="0072FF"/>
                  </a:gs>
                  <a:gs pos="100000">
                    <a:srgbClr val="00C6FF"/>
                  </a:gs>
                </a:gsLst>
                <a:lin ang="2700000" scaled="1"/>
              </a:gradFill>
              <a:latin typeface="Courier New" panose="02070309020205020404" pitchFamily="49" charset="0"/>
            </a:endParaRP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7" name="Content Placeholder 6"/>
          <p:cNvSpPr>
            <a:spLocks noGrp="1"/>
          </p:cNvSpPr>
          <p:nvPr>
            <p:ph sz="half" idx="2"/>
          </p:nvPr>
        </p:nvSpPr>
        <p:spPr>
          <a:xfrm>
            <a:off x="4727749" y="1834822"/>
            <a:ext cx="3738824" cy="4646824"/>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endParaRPr lang="en-US" altLang="en-US" sz="1600" b="1" baseline="-25000" dirty="0">
              <a:gradFill>
                <a:gsLst>
                  <a:gs pos="0">
                    <a:srgbClr val="FFC000"/>
                  </a:gs>
                  <a:gs pos="100000">
                    <a:srgbClr val="FF0000"/>
                  </a:gs>
                </a:gsLst>
                <a:lin ang="5400000" scaled="1"/>
              </a:gradFill>
            </a:endParaRPr>
          </a:p>
          <a:p>
            <a:pPr>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while (true){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endParaRPr lang="en-US" altLang="en-US" sz="1600" b="1"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endParaRPr lang="en-US" altLang="en-US" sz="1600" b="1"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a:p>
            <a:pPr>
              <a:buFont typeface="Monotype Sorts" pitchFamily="-84" charset="2"/>
              <a:buNone/>
            </a:pPr>
            <a:r>
              <a:rPr lang="en-US" altLang="en-US" sz="1600" dirty="0">
                <a:solidFill>
                  <a:srgbClr val="000000"/>
                </a:solidFill>
                <a:latin typeface="Courier New" panose="02070309020205020404" pitchFamily="49" charset="0"/>
              </a:rPr>
              <a:t>}</a:t>
            </a:r>
            <a:endParaRPr lang="en-US" altLang="en-US" sz="1600" dirty="0">
              <a:solidFill>
                <a:srgbClr val="000000"/>
              </a:solidFill>
              <a:latin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9446" y="6563420"/>
            <a:ext cx="291600" cy="291600"/>
          </a:xfrm>
        </p:spPr>
        <p:txBody>
          <a:bodyPr/>
          <a:lstStyle/>
          <a:p>
            <a:fld id="{D8B0B3AC-44A8-D142-AAF6-9A453466E1A4}" type="slidenum">
              <a:rPr lang="en-US" smtClean="0"/>
            </a:fld>
            <a:endParaRPr lang="en-US" dirty="0"/>
          </a:p>
        </p:txBody>
      </p:sp>
      <p:sp>
        <p:nvSpPr>
          <p:cNvPr id="8" name="TextBox 7"/>
          <p:cNvSpPr txBox="1"/>
          <p:nvPr/>
        </p:nvSpPr>
        <p:spPr>
          <a:xfrm>
            <a:off x="838200" y="1240492"/>
            <a:ext cx="6732420" cy="594330"/>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Kiểm tra Bounded Waiting </a:t>
            </a:r>
            <a:r>
              <a:rPr lang="en-US" sz="2800" b="1" dirty="0">
                <a:latin typeface="Arial" panose="020B0604020202020204" pitchFamily="34" charset="0"/>
                <a:cs typeface="Arial" panose="020B0604020202020204" pitchFamily="34" charset="0"/>
                <a:sym typeface="Wingdings" panose="05000000000000000000" pitchFamily="2" charset="2"/>
              </a:rPr>
              <a:t> Đảm bảo</a:t>
            </a:r>
            <a:endParaRPr lang="en-US" sz="2800" b="1" dirty="0">
              <a:latin typeface="Arial" panose="020B0604020202020204" pitchFamily="34" charset="0"/>
              <a:cs typeface="Arial" panose="020B0604020202020204" pitchFamily="34" charset="0"/>
            </a:endParaRPr>
          </a:p>
        </p:txBody>
      </p:sp>
      <p:sp>
        <p:nvSpPr>
          <p:cNvPr id="17" name="TextBox 16"/>
          <p:cNvSpPr txBox="1"/>
          <p:nvPr/>
        </p:nvSpPr>
        <p:spPr>
          <a:xfrm>
            <a:off x="8659279" y="1834822"/>
            <a:ext cx="3385967" cy="2528321"/>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anose="05000000000000000000" pitchFamily="2" charset="2"/>
              <a:buChar char="Ø"/>
            </a:pP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P1 phải chờ tối đa là 1 lần P0 vào vùng tranh chấp</a:t>
            </a: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a:t>
            </a:r>
            <a:endPar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a:p>
            <a:pPr marL="285750" indent="-285750" algn="l">
              <a:lnSpc>
                <a:spcPct val="130000"/>
              </a:lnSpc>
              <a:spcBef>
                <a:spcPts val="300"/>
              </a:spcBef>
              <a:spcAft>
                <a:spcPts val="300"/>
              </a:spcAft>
              <a:buFont typeface="Wingdings" panose="05000000000000000000" pitchFamily="2" charset="2"/>
              <a:buChar char="Ø"/>
            </a:pPr>
            <a:r>
              <a:rPr lang="en-US" sz="2000" i="1" dirty="0">
                <a:solidFill>
                  <a:schemeClr val="tx1">
                    <a:lumMod val="75000"/>
                    <a:lumOff val="25000"/>
                  </a:schemeClr>
                </a:solidFill>
                <a:latin typeface="Arial" panose="020B0604020202020204" pitchFamily="34" charset="0"/>
                <a:cs typeface="Arial" panose="020B0604020202020204" pitchFamily="34" charset="0"/>
              </a:rPr>
              <a:t>CS thường rất nhỏ nên thời gian chờ đợi sẽ rất ngắn</a:t>
            </a:r>
            <a:r>
              <a:rPr lang="en-US" sz="2000" i="1" dirty="0">
                <a:solidFill>
                  <a:schemeClr val="tx1">
                    <a:lumMod val="75000"/>
                    <a:lumOff val="25000"/>
                  </a:schemeClr>
                </a:solidFill>
                <a:latin typeface="Arial" panose="020B0604020202020204" pitchFamily="34" charset="0"/>
                <a:cs typeface="Arial" panose="020B0604020202020204" pitchFamily="34" charset="0"/>
              </a:rPr>
              <a:t>.</a:t>
            </a:r>
            <a:endParaRPr lang="en-US" sz="2000" i="1"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90845"/>
            <a:ext cx="9210469" cy="988837"/>
          </a:xfrm>
        </p:spPr>
        <p:txBody>
          <a:bodyPr>
            <a:normAutofit/>
          </a:bodyPr>
          <a:lstStyle/>
          <a:p>
            <a:r>
              <a:rPr lang="en-US" sz="4100" dirty="0"/>
              <a:t>CÁC GIẢI PHÁP</a:t>
            </a:r>
            <a:r>
              <a:rPr lang="en-US" sz="4100" dirty="0"/>
              <a:t> </a:t>
            </a:r>
            <a:r>
              <a:rPr lang="en-US" sz="4100" dirty="0"/>
              <a:t>PHẦN MỀM</a:t>
            </a:r>
            <a:endParaRPr lang="en-US" sz="4100" dirty="0"/>
          </a:p>
        </p:txBody>
      </p:sp>
      <p:sp>
        <p:nvSpPr>
          <p:cNvPr id="4" name="Text Placeholder 3"/>
          <p:cNvSpPr>
            <a:spLocks noGrp="1"/>
          </p:cNvSpPr>
          <p:nvPr>
            <p:ph type="body" sz="quarter" idx="14"/>
          </p:nvPr>
        </p:nvSpPr>
        <p:spPr/>
        <p:txBody>
          <a:bodyPr/>
          <a:lstStyle/>
          <a:p>
            <a:r>
              <a:rPr lang="en-US" dirty="0"/>
              <a:t>5.4.</a:t>
            </a:r>
            <a:r>
              <a:rPr lang="en-US" dirty="0"/>
              <a:t>4</a:t>
            </a:r>
            <a:r>
              <a:rPr lang="en-US" dirty="0"/>
              <a:t>. Giải pháp Peterson và kiến trúc hiện đại</a:t>
            </a:r>
            <a:endParaRPr lang="en-US" dirty="0"/>
          </a:p>
        </p:txBody>
      </p:sp>
      <p:sp>
        <p:nvSpPr>
          <p:cNvPr id="5" name="Text Placeholder 4"/>
          <p:cNvSpPr>
            <a:spLocks noGrp="1"/>
          </p:cNvSpPr>
          <p:nvPr>
            <p:ph type="body" sz="quarter" idx="15"/>
          </p:nvPr>
        </p:nvSpPr>
        <p:spPr>
          <a:xfrm>
            <a:off x="1470930" y="4137397"/>
            <a:ext cx="7147030" cy="1233448"/>
          </a:xfrm>
        </p:spPr>
        <p:txBody>
          <a:bodyPr>
            <a:normAutofit/>
          </a:bodyPr>
          <a:lstStyle/>
          <a:p>
            <a:pPr algn="just"/>
            <a:r>
              <a:rPr lang="en-US" dirty="0"/>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04.</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5.4.</a:t>
            </a:r>
            <a:r>
              <a:rPr lang="en-US" sz="4000" dirty="0"/>
              <a:t>4</a:t>
            </a:r>
            <a:r>
              <a:rPr lang="en-US" sz="4000" dirty="0"/>
              <a:t>. Giải pháp Peterson và kiến trúc hiện đại</a:t>
            </a:r>
            <a:endParaRPr lang="en-US" sz="4000" dirty="0"/>
          </a:p>
        </p:txBody>
      </p:sp>
      <p:sp>
        <p:nvSpPr>
          <p:cNvPr id="3" name="Content Placeholder 2"/>
          <p:cNvSpPr>
            <a:spLocks noGrp="1"/>
          </p:cNvSpPr>
          <p:nvPr>
            <p:ph idx="1"/>
          </p:nvPr>
        </p:nvSpPr>
        <p:spPr/>
        <p:txBody>
          <a:bodyPr>
            <a:normAutofit fontScale="92500"/>
          </a:bodyPr>
          <a:lstStyle/>
          <a:p>
            <a:r>
              <a:rPr lang="en-US" dirty="0"/>
              <a:t>Để cải thiện hiệu suất, vi xử lý và/hoặc trình biên dịch sẽ sắp xếp lại các thao tác mà độc lập với nhau.</a:t>
            </a:r>
            <a:endParaRPr lang="en-US" dirty="0"/>
          </a:p>
          <a:p>
            <a:r>
              <a:rPr lang="en-US" dirty="0"/>
              <a:t>Việc hiểu vì sao giải pháp Peterson không hoạt động trên kiến trúc hiện đại sẽ giúp hiểu rõ hơn về race condition.</a:t>
            </a:r>
            <a:endParaRPr lang="en-US" dirty="0"/>
          </a:p>
          <a:p>
            <a:r>
              <a:rPr lang="en-US" dirty="0"/>
              <a:t>Với các tiến trình đơn tiểu trình thì việc thực hiện các lệnh sẽ không có gì thay đổi</a:t>
            </a:r>
            <a:r>
              <a:rPr lang="en-US" dirty="0"/>
              <a:t>.</a:t>
            </a:r>
            <a:endParaRPr lang="en-US" dirty="0"/>
          </a:p>
          <a:p>
            <a:r>
              <a:rPr lang="en-US" dirty="0"/>
              <a:t>Với các tiến trình đa tiểu trình, việc sắp xếp lại các thao tác có thể dẫn đến kết quả không nhất quán hoặc không dự đoán được.</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0741"/>
            <a:ext cx="10515600" cy="979200"/>
          </a:xfrm>
        </p:spPr>
        <p:txBody>
          <a:bodyPr>
            <a:noAutofit/>
          </a:bodyPr>
          <a:lstStyle/>
          <a:p>
            <a:r>
              <a:rPr lang="en-US" sz="4000" dirty="0"/>
              <a:t>5.4.</a:t>
            </a:r>
            <a:r>
              <a:rPr lang="en-US" sz="4000" dirty="0"/>
              <a:t>4</a:t>
            </a:r>
            <a:r>
              <a:rPr lang="en-US" sz="4000" dirty="0"/>
              <a:t>. Giải pháp Peterson và kiến trúc hiện đại</a:t>
            </a:r>
            <a:endParaRPr lang="en-US" sz="4000" dirty="0"/>
          </a:p>
        </p:txBody>
      </p:sp>
      <p:sp>
        <p:nvSpPr>
          <p:cNvPr id="3" name="Content Placeholder 2"/>
          <p:cNvSpPr>
            <a:spLocks noGrp="1"/>
          </p:cNvSpPr>
          <p:nvPr>
            <p:ph idx="1"/>
          </p:nvPr>
        </p:nvSpPr>
        <p:spPr>
          <a:xfrm>
            <a:off x="838200" y="1965700"/>
            <a:ext cx="10515600" cy="4211264"/>
          </a:xfrm>
        </p:spPr>
        <p:txBody>
          <a:bodyPr>
            <a:noAutofit/>
          </a:bodyPr>
          <a:lstStyle/>
          <a:p>
            <a:r>
              <a:rPr lang="en-US" sz="1800" dirty="0"/>
              <a:t>Có 2 tiểu trình cùng chia sẻ dữ liệu:</a:t>
            </a:r>
            <a:endParaRPr lang="en-US" sz="1800" dirty="0"/>
          </a:p>
          <a:p>
            <a:pPr marL="457200" lvl="1" indent="0">
              <a:buNone/>
            </a:pPr>
            <a:r>
              <a:rPr lang="en-US" sz="1800" dirty="0">
                <a:latin typeface="Courier New" panose="02070309020205020404" pitchFamily="49" charset="0"/>
                <a:cs typeface="Courier New" panose="02070309020205020404" pitchFamily="49" charset="0"/>
              </a:rPr>
              <a:t>b</a:t>
            </a:r>
            <a:r>
              <a:rPr lang="en-US" sz="1800" dirty="0">
                <a:latin typeface="Courier New" panose="02070309020205020404" pitchFamily="49" charset="0"/>
                <a:cs typeface="Courier New" panose="02070309020205020404" pitchFamily="49" charset="0"/>
              </a:rPr>
              <a:t>oolean flag = false;</a:t>
            </a: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nt x = 0;</a:t>
            </a:r>
            <a:endParaRPr lang="en-US" sz="1800" dirty="0">
              <a:latin typeface="Courier New" panose="02070309020205020404" pitchFamily="49" charset="0"/>
              <a:cs typeface="Courier New" panose="02070309020205020404" pitchFamily="49" charset="0"/>
            </a:endParaRPr>
          </a:p>
          <a:p>
            <a:r>
              <a:rPr lang="en-US" sz="1800" dirty="0"/>
              <a:t>Thread1 thực hiện:</a:t>
            </a:r>
            <a:endParaRPr lang="en-US" sz="1800" dirty="0"/>
          </a:p>
          <a:p>
            <a:pPr marL="457200" lvl="1" indent="0">
              <a:buNone/>
            </a:pPr>
            <a:r>
              <a:rPr lang="en-US" sz="1800" dirty="0">
                <a:latin typeface="Courier New" panose="02070309020205020404" pitchFamily="49" charset="0"/>
                <a:cs typeface="Courier New" panose="02070309020205020404" pitchFamily="49" charset="0"/>
              </a:rPr>
              <a:t>while (!flag);</a:t>
            </a: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print x;</a:t>
            </a:r>
            <a:endParaRPr lang="en-US" sz="1800" dirty="0">
              <a:latin typeface="Courier New" panose="02070309020205020404" pitchFamily="49" charset="0"/>
              <a:cs typeface="Courier New" panose="02070309020205020404" pitchFamily="49" charset="0"/>
            </a:endParaRPr>
          </a:p>
          <a:p>
            <a:r>
              <a:rPr lang="en-US" sz="1800" dirty="0"/>
              <a:t>Thread2 thực hiện:</a:t>
            </a:r>
            <a:endParaRPr lang="en-US" sz="1800" dirty="0"/>
          </a:p>
          <a:p>
            <a:pPr marL="457200" lvl="1" indent="0">
              <a:buNone/>
            </a:pPr>
            <a:r>
              <a:rPr lang="en-US" sz="1800" dirty="0">
                <a:latin typeface="Courier New" panose="02070309020205020404" pitchFamily="49" charset="0"/>
                <a:cs typeface="Courier New" panose="02070309020205020404" pitchFamily="49" charset="0"/>
              </a:rPr>
              <a:t>x = 100;</a:t>
            </a: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flag = true;</a:t>
            </a:r>
            <a:endParaRPr lang="en-US" sz="1800" dirty="0">
              <a:latin typeface="Courier New" panose="02070309020205020404" pitchFamily="49" charset="0"/>
              <a:cs typeface="Courier New" panose="02070309020205020404" pitchFamily="49" charset="0"/>
            </a:endParaRPr>
          </a:p>
          <a:p>
            <a:r>
              <a:rPr lang="en-US" sz="1800" dirty="0"/>
              <a:t>Kết quả kỳ vọng được in ra là:</a:t>
            </a:r>
            <a:endParaRPr lang="en-US" sz="1800" dirty="0"/>
          </a:p>
          <a:p>
            <a:pPr marL="457200" lvl="1" indent="0">
              <a:buNone/>
            </a:pPr>
            <a:r>
              <a:rPr lang="en-US" sz="18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100</a:t>
            </a:r>
            <a:endParaRPr lang="en-US" sz="18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371497"/>
            <a:ext cx="4616970" cy="594202"/>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Ví dụ về kiến trúc hiện đại</a:t>
            </a:r>
            <a:endParaRPr lang="en-US" sz="2800" b="1"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Bài toán Producer vs. Consumer</a:t>
            </a:r>
            <a:endParaRPr lang="en-US" dirty="0"/>
          </a:p>
        </p:txBody>
      </p:sp>
      <p:sp>
        <p:nvSpPr>
          <p:cNvPr id="3" name="Content Placeholder 2"/>
          <p:cNvSpPr>
            <a:spLocks noGrp="1"/>
          </p:cNvSpPr>
          <p:nvPr>
            <p:ph idx="1"/>
          </p:nvPr>
        </p:nvSpPr>
        <p:spPr>
          <a:xfrm>
            <a:off x="838200" y="1788161"/>
            <a:ext cx="10515600" cy="1754326"/>
          </a:xfrm>
        </p:spPr>
        <p:txBody>
          <a:bodyPr>
            <a:normAutofit/>
          </a:bodyPr>
          <a:lstStyle/>
          <a:p>
            <a:r>
              <a:rPr lang="en-US" sz="2400" dirty="0"/>
              <a:t>Gồm 02 tiến trình diễn ra đồng thời với nhau:</a:t>
            </a:r>
            <a:endParaRPr lang="en-US" sz="2400" dirty="0"/>
          </a:p>
          <a:p>
            <a:pPr lvl="1"/>
            <a:r>
              <a:rPr lang="en-US" sz="2000" dirty="0"/>
              <a:t>Producer: liên tục tạo ra hàng hóa </a:t>
            </a:r>
            <a:r>
              <a:rPr lang="en-US" sz="2000" dirty="0">
                <a:sym typeface="Wingdings" panose="05000000000000000000" pitchFamily="2" charset="2"/>
              </a:rPr>
              <a:t> tăng biến </a:t>
            </a:r>
            <a:r>
              <a:rPr lang="en-US" sz="2000" dirty="0">
                <a:latin typeface="Courier New" panose="02070309020205020404" pitchFamily="49" charset="0"/>
                <a:cs typeface="Courier New" panose="02070309020205020404" pitchFamily="49" charset="0"/>
                <a:sym typeface="Wingdings" panose="05000000000000000000" pitchFamily="2" charset="2"/>
              </a:rPr>
              <a:t>count</a:t>
            </a:r>
            <a:endParaRPr lang="en-US" sz="2000" dirty="0">
              <a:latin typeface="Courier New" panose="02070309020205020404" pitchFamily="49" charset="0"/>
              <a:cs typeface="Courier New" panose="02070309020205020404" pitchFamily="49" charset="0"/>
              <a:sym typeface="Wingdings" panose="05000000000000000000" pitchFamily="2" charset="2"/>
            </a:endParaRPr>
          </a:p>
          <a:p>
            <a:pPr lvl="1"/>
            <a:r>
              <a:rPr lang="en-US" sz="2000" dirty="0">
                <a:sym typeface="Wingdings" panose="05000000000000000000" pitchFamily="2" charset="2"/>
              </a:rPr>
              <a:t>Consumer: liên tục bán hàng  giảm biến </a:t>
            </a:r>
            <a:r>
              <a:rPr lang="en-US" sz="2000" dirty="0">
                <a:latin typeface="Courier New" panose="02070309020205020404" pitchFamily="49" charset="0"/>
                <a:cs typeface="Courier New" panose="02070309020205020404" pitchFamily="49" charset="0"/>
                <a:sym typeface="Wingdings" panose="05000000000000000000" pitchFamily="2" charset="2"/>
              </a:rPr>
              <a:t>count</a:t>
            </a:r>
            <a:endParaRPr lang="en-US" sz="20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41" name="Picture 40"/>
          <p:cNvPicPr>
            <a:picLocks noChangeAspect="1"/>
          </p:cNvPicPr>
          <p:nvPr/>
        </p:nvPicPr>
        <p:blipFill>
          <a:blip r:embed="rId1"/>
          <a:srcRect t="1683" b="1683"/>
          <a:stretch>
            <a:fillRect/>
          </a:stretch>
        </p:blipFill>
        <p:spPr>
          <a:xfrm>
            <a:off x="2294665" y="3726325"/>
            <a:ext cx="7602671" cy="2145341"/>
          </a:xfrm>
          <a:prstGeom prst="rect">
            <a:avLst/>
          </a:prstGeom>
        </p:spPr>
      </p:pic>
      <p:sp>
        <p:nvSpPr>
          <p:cNvPr id="7" name="TextBox 6"/>
          <p:cNvSpPr txBox="1"/>
          <p:nvPr/>
        </p:nvSpPr>
        <p:spPr>
          <a:xfrm>
            <a:off x="12665948" y="3315957"/>
            <a:ext cx="5596932" cy="1754326"/>
          </a:xfrm>
          <a:prstGeom prst="rect">
            <a:avLst/>
          </a:prstGeom>
          <a:noFill/>
        </p:spPr>
        <p:txBody>
          <a:bodyPr wrap="square" rtlCol="0">
            <a:spAutoFit/>
          </a:bodyPr>
          <a:lstStyle/>
          <a:p>
            <a:r>
              <a:rPr lang="en-US" dirty="0"/>
              <a:t>Khi các tiến trình thực thi đồng thời, ta sẽ KHÔNG biết được các dữ kiện sau:</a:t>
            </a:r>
            <a:endParaRPr lang="en-US" dirty="0"/>
          </a:p>
          <a:p>
            <a:pPr marL="285750" indent="-285750">
              <a:buFont typeface="Arial" panose="020B0604020202020204" pitchFamily="34" charset="0"/>
              <a:buChar char="•"/>
            </a:pPr>
            <a:r>
              <a:rPr lang="en-US" dirty="0"/>
              <a:t>Tiến trình nào thực thi trước?</a:t>
            </a:r>
            <a:endParaRPr lang="en-US" dirty="0"/>
          </a:p>
          <a:p>
            <a:pPr marL="285750" indent="-285750">
              <a:buFont typeface="Arial" panose="020B0604020202020204" pitchFamily="34" charset="0"/>
              <a:buChar char="•"/>
            </a:pPr>
            <a:r>
              <a:rPr lang="en-US" dirty="0"/>
              <a:t>Tiến trình nào thực thi lâu hơn (do giải thuật định thời CPU)?</a:t>
            </a:r>
            <a:endParaRPr lang="en-US" dirty="0"/>
          </a:p>
          <a:p>
            <a:pPr marL="285750" indent="-285750">
              <a:buFont typeface="Arial" panose="020B0604020202020204" pitchFamily="34" charset="0"/>
              <a:buChar char="•"/>
            </a:pPr>
            <a:r>
              <a:rPr lang="en-US" dirty="0"/>
              <a:t>Tiến trình sẽ hết quantum time khi nào?</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5.4.</a:t>
            </a:r>
            <a:r>
              <a:rPr lang="en-US" sz="4000" dirty="0"/>
              <a:t>4</a:t>
            </a:r>
            <a:r>
              <a:rPr lang="en-US" sz="4000" dirty="0"/>
              <a:t>. Giải pháp Peterson và kiến trúc hiện đại</a:t>
            </a:r>
            <a:endParaRPr lang="en-US" sz="4000" dirty="0"/>
          </a:p>
        </p:txBody>
      </p:sp>
      <p:sp>
        <p:nvSpPr>
          <p:cNvPr id="3" name="Content Placeholder 2"/>
          <p:cNvSpPr>
            <a:spLocks noGrp="1"/>
          </p:cNvSpPr>
          <p:nvPr>
            <p:ph idx="1"/>
          </p:nvPr>
        </p:nvSpPr>
        <p:spPr>
          <a:xfrm>
            <a:off x="838200" y="2406580"/>
            <a:ext cx="5381730" cy="3770383"/>
          </a:xfrm>
        </p:spPr>
        <p:txBody>
          <a:bodyPr>
            <a:normAutofit fontScale="77500" lnSpcReduction="20000"/>
          </a:bodyPr>
          <a:lstStyle/>
          <a:p>
            <a:r>
              <a:rPr lang="en-US" dirty="0" err="1"/>
              <a:t>Tuy</a:t>
            </a:r>
            <a:r>
              <a:rPr lang="en-US" dirty="0"/>
              <a:t> </a:t>
            </a:r>
            <a:r>
              <a:rPr lang="en-US" dirty="0" err="1"/>
              <a:t>nhiên</a:t>
            </a:r>
            <a:r>
              <a:rPr lang="en-US" dirty="0"/>
              <a:t>, </a:t>
            </a:r>
            <a:r>
              <a:rPr lang="en-US" dirty="0" err="1"/>
              <a:t>bởi</a:t>
            </a:r>
            <a:r>
              <a:rPr lang="en-US" dirty="0"/>
              <a:t> </a:t>
            </a:r>
            <a:r>
              <a:rPr lang="en-US" dirty="0" err="1"/>
              <a:t>vì</a:t>
            </a:r>
            <a:r>
              <a:rPr lang="en-US" dirty="0"/>
              <a:t> </a:t>
            </a:r>
            <a:r>
              <a:rPr lang="en-US" dirty="0" err="1"/>
              <a:t>biến</a:t>
            </a:r>
            <a:r>
              <a:rPr lang="en-US" dirty="0"/>
              <a:t> flag </a:t>
            </a:r>
            <a:r>
              <a:rPr lang="en-US" dirty="0" err="1"/>
              <a:t>và</a:t>
            </a:r>
            <a:r>
              <a:rPr lang="en-US" dirty="0"/>
              <a:t> </a:t>
            </a:r>
            <a:r>
              <a:rPr lang="en-US" dirty="0" err="1"/>
              <a:t>biến</a:t>
            </a:r>
            <a:r>
              <a:rPr lang="en-US" dirty="0"/>
              <a:t> x </a:t>
            </a:r>
            <a:r>
              <a:rPr lang="en-US" dirty="0" err="1"/>
              <a:t>là</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nên</a:t>
            </a:r>
            <a:r>
              <a:rPr lang="en-US" dirty="0"/>
              <a:t> </a:t>
            </a:r>
            <a:r>
              <a:rPr lang="en-US" dirty="0" err="1"/>
              <a:t>các</a:t>
            </a:r>
            <a:r>
              <a:rPr lang="en-US" dirty="0"/>
              <a:t> </a:t>
            </a:r>
            <a:r>
              <a:rPr lang="en-US" dirty="0" err="1"/>
              <a:t>thao</a:t>
            </a:r>
            <a:r>
              <a:rPr lang="en-US" dirty="0"/>
              <a:t> </a:t>
            </a:r>
            <a:r>
              <a:rPr lang="en-US" dirty="0" err="1"/>
              <a:t>tác</a:t>
            </a:r>
            <a:r>
              <a:rPr lang="en-US" dirty="0"/>
              <a:t>:</a:t>
            </a:r>
            <a:endParaRPr lang="en-US" dirty="0"/>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endPar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endPar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457200" lvl="1" indent="0">
              <a:buNone/>
            </a:pPr>
            <a:r>
              <a:rPr lang="en-US" sz="2600" dirty="0" err="1"/>
              <a:t>có</a:t>
            </a:r>
            <a:r>
              <a:rPr lang="en-US" sz="2600" dirty="0"/>
              <a:t> </a:t>
            </a:r>
            <a:r>
              <a:rPr lang="en-US" sz="2600" dirty="0" err="1"/>
              <a:t>thể</a:t>
            </a:r>
            <a:r>
              <a:rPr lang="en-US" sz="2600" dirty="0"/>
              <a:t> </a:t>
            </a:r>
            <a:r>
              <a:rPr lang="en-US" sz="2600" dirty="0" err="1"/>
              <a:t>bị</a:t>
            </a:r>
            <a:r>
              <a:rPr lang="en-US" sz="2600" dirty="0"/>
              <a:t> </a:t>
            </a:r>
            <a:r>
              <a:rPr lang="en-US" sz="2600" b="1" dirty="0" err="1">
                <a:gradFill>
                  <a:gsLst>
                    <a:gs pos="0">
                      <a:srgbClr val="00C6FF"/>
                    </a:gs>
                    <a:gs pos="100000">
                      <a:srgbClr val="0072FF"/>
                    </a:gs>
                  </a:gsLst>
                  <a:lin ang="5400000" scaled="1"/>
                </a:gradFill>
              </a:rPr>
              <a:t>sắp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xếp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lại</a:t>
            </a:r>
            <a:r>
              <a:rPr lang="en-US" sz="2600" b="1" dirty="0">
                <a:gradFill>
                  <a:gsLst>
                    <a:gs pos="0">
                      <a:srgbClr val="00C6FF"/>
                    </a:gs>
                    <a:gs pos="100000">
                      <a:srgbClr val="0072FF"/>
                    </a:gs>
                  </a:gsLst>
                  <a:lin ang="5400000" scaled="1"/>
                </a:gradFill>
              </a:rPr>
              <a:t> </a:t>
            </a:r>
            <a:r>
              <a:rPr lang="en-US" sz="2600" dirty="0" err="1"/>
              <a:t>thứ</a:t>
            </a:r>
            <a:r>
              <a:rPr lang="en-US" sz="2600" dirty="0"/>
              <a:t> </a:t>
            </a:r>
            <a:r>
              <a:rPr lang="en-US" sz="2600" dirty="0" err="1"/>
              <a:t>tự</a:t>
            </a:r>
            <a:r>
              <a:rPr lang="en-US" sz="2600" dirty="0"/>
              <a:t> </a:t>
            </a:r>
            <a:r>
              <a:rPr lang="en-US" sz="2600" dirty="0" err="1"/>
              <a:t>thực</a:t>
            </a:r>
            <a:r>
              <a:rPr lang="en-US" sz="2600" dirty="0"/>
              <a:t> </a:t>
            </a:r>
            <a:r>
              <a:rPr lang="en-US" sz="2600" dirty="0" err="1"/>
              <a:t>hiện</a:t>
            </a:r>
            <a:r>
              <a:rPr lang="en-US" sz="2600" dirty="0"/>
              <a:t>.</a:t>
            </a:r>
            <a:endParaRPr lang="en-US" sz="2600" dirty="0"/>
          </a:p>
          <a:p>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kết</a:t>
            </a:r>
            <a:r>
              <a:rPr lang="en-US" dirty="0"/>
              <a:t> </a:t>
            </a:r>
            <a:r>
              <a:rPr lang="en-US" dirty="0" err="1"/>
              <a:t>quả</a:t>
            </a:r>
            <a:r>
              <a:rPr lang="en-US" dirty="0"/>
              <a:t> </a:t>
            </a:r>
            <a:r>
              <a:rPr lang="en-US" dirty="0" err="1"/>
              <a:t>có</a:t>
            </a:r>
            <a:r>
              <a:rPr lang="en-US" dirty="0"/>
              <a:t> </a:t>
            </a:r>
            <a:r>
              <a:rPr lang="en-US" dirty="0" err="1"/>
              <a:t>thể</a:t>
            </a:r>
            <a:r>
              <a:rPr lang="en-US" dirty="0"/>
              <a:t> </a:t>
            </a:r>
            <a:r>
              <a:rPr lang="en-US" dirty="0" err="1"/>
              <a:t>được</a:t>
            </a:r>
            <a:r>
              <a:rPr lang="en-US" dirty="0"/>
              <a:t> in </a:t>
            </a:r>
            <a:r>
              <a:rPr lang="en-US" dirty="0" err="1"/>
              <a:t>ra</a:t>
            </a:r>
            <a:r>
              <a:rPr lang="en-US" dirty="0"/>
              <a:t> </a:t>
            </a:r>
            <a:r>
              <a:rPr lang="en-US" dirty="0" err="1"/>
              <a:t>là</a:t>
            </a:r>
            <a:r>
              <a:rPr lang="en-US" dirty="0"/>
              <a:t>:</a:t>
            </a:r>
            <a:endParaRPr lang="en-US" dirty="0"/>
          </a:p>
          <a:p>
            <a:pPr marL="457200" lvl="1" indent="0">
              <a:buNone/>
            </a:pPr>
            <a:r>
              <a:rPr lang="en-US"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0</a:t>
            </a:r>
            <a:endParaRPr lang="en-US"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Ví dụ về kiến trúc hiện đại</a:t>
            </a:r>
            <a:endParaRPr lang="en-US" sz="2800" b="1" dirty="0">
              <a:latin typeface="Arial" panose="020B0604020202020204" pitchFamily="34" charset="0"/>
              <a:cs typeface="Arial" panose="020B0604020202020204" pitchFamily="34" charset="0"/>
            </a:endParaRPr>
          </a:p>
        </p:txBody>
      </p:sp>
      <p:sp>
        <p:nvSpPr>
          <p:cNvPr id="8" name="TextBox 7"/>
          <p:cNvSpPr txBox="1"/>
          <p:nvPr/>
        </p:nvSpPr>
        <p:spPr>
          <a:xfrm>
            <a:off x="6802733" y="2341525"/>
            <a:ext cx="2941831" cy="1305742"/>
          </a:xfrm>
          <a:prstGeom prst="rect">
            <a:avLst/>
          </a:prstGeom>
          <a:noFill/>
        </p:spPr>
        <p:txBody>
          <a:bodyPr wrap="none" rtlCol="0">
            <a:spAutoFit/>
          </a:bodyPr>
          <a:lstStyle/>
          <a:p>
            <a:pPr algn="l">
              <a:lnSpc>
                <a:spcPct val="130000"/>
              </a:lnSpc>
              <a:spcBef>
                <a:spcPts val="300"/>
              </a:spcBef>
              <a:spcAft>
                <a:spcPts val="300"/>
              </a:spcAft>
            </a:pPr>
            <a:r>
              <a:rPr lang="en-US" b="1" dirty="0">
                <a:latin typeface="Courier New" panose="02070309020205020404" pitchFamily="49" charset="0"/>
                <a:cs typeface="Courier New" panose="02070309020205020404" pitchFamily="49" charset="0"/>
              </a:rPr>
              <a:t>Khởi tạo:</a:t>
            </a:r>
            <a:endParaRPr lang="en-US" b="1" dirty="0">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boolean flag = false</a:t>
            </a:r>
            <a:endParaRPr lang="en-US" dirty="0">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int x = 0</a:t>
            </a:r>
            <a:endParaRPr lang="en-US" dirty="0">
              <a:latin typeface="Courier New" panose="02070309020205020404" pitchFamily="49" charset="0"/>
              <a:cs typeface="Courier New" panose="02070309020205020404" pitchFamily="49" charset="0"/>
            </a:endParaRPr>
          </a:p>
        </p:txBody>
      </p:sp>
      <p:sp>
        <p:nvSpPr>
          <p:cNvPr id="9" name="TextBox 8"/>
          <p:cNvSpPr txBox="1"/>
          <p:nvPr/>
        </p:nvSpPr>
        <p:spPr>
          <a:xfrm>
            <a:off x="6802733" y="3796596"/>
            <a:ext cx="2114681" cy="1305742"/>
          </a:xfrm>
          <a:prstGeom prst="rect">
            <a:avLst/>
          </a:prstGeom>
          <a:noFill/>
        </p:spPr>
        <p:txBody>
          <a:bodyPr wrap="none" rtlCol="0">
            <a:spAutoFit/>
          </a:bodyPr>
          <a:lstStyle/>
          <a:p>
            <a:pPr algn="l">
              <a:lnSpc>
                <a:spcPct val="130000"/>
              </a:lnSpc>
              <a:spcBef>
                <a:spcPts val="300"/>
              </a:spcBef>
              <a:spcAft>
                <a:spcPts val="300"/>
              </a:spcAft>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10" name="TextBox 9"/>
          <p:cNvSpPr txBox="1"/>
          <p:nvPr/>
        </p:nvSpPr>
        <p:spPr>
          <a:xfrm>
            <a:off x="9355015" y="3796595"/>
            <a:ext cx="2803973" cy="1305742"/>
          </a:xfrm>
          <a:prstGeom prst="rect">
            <a:avLst/>
          </a:prstGeom>
          <a:noFill/>
        </p:spPr>
        <p:txBody>
          <a:bodyPr wrap="none" rtlCol="0">
            <a:spAutoFit/>
          </a:bodyPr>
          <a:lstStyle/>
          <a:p>
            <a:pPr algn="l">
              <a:lnSpc>
                <a:spcPct val="130000"/>
              </a:lnSpc>
              <a:spcBef>
                <a:spcPts val="300"/>
              </a:spcBef>
              <a:spcAft>
                <a:spcPts val="300"/>
              </a:spcAft>
            </a:pPr>
            <a:r>
              <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Thread2 (original):</a:t>
            </a:r>
            <a:endParaRPr lang="en-US"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x = 100;</a:t>
            </a:r>
            <a:endParaRPr lang="en-US"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flag = true;</a:t>
            </a:r>
            <a:endParaRPr lang="en-US"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11" name="TextBox 10"/>
          <p:cNvSpPr txBox="1"/>
          <p:nvPr/>
        </p:nvSpPr>
        <p:spPr>
          <a:xfrm>
            <a:off x="9355014" y="5318168"/>
            <a:ext cx="2803973" cy="1305742"/>
          </a:xfrm>
          <a:prstGeom prst="rect">
            <a:avLst/>
          </a:prstGeom>
          <a:noFill/>
        </p:spPr>
        <p:txBody>
          <a:bodyPr wrap="none" rtlCol="0">
            <a:spAutoFit/>
          </a:bodyPr>
          <a:lstStyle/>
          <a:p>
            <a:pPr algn="l">
              <a:lnSpc>
                <a:spcPct val="130000"/>
              </a:lnSpc>
              <a:spcBef>
                <a:spcPts val="300"/>
              </a:spcBef>
              <a:spcAft>
                <a:spcPts val="300"/>
              </a:spcAft>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 (reodered):</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5.4.</a:t>
            </a:r>
            <a:r>
              <a:rPr lang="en-US" sz="4000" dirty="0"/>
              <a:t>4</a:t>
            </a:r>
            <a:r>
              <a:rPr lang="en-US" sz="4000" dirty="0"/>
              <a:t>. Giải pháp Peterson và kiến trúc hiện đại</a:t>
            </a:r>
            <a:endParaRPr lang="en-US" sz="4000" dirty="0"/>
          </a:p>
        </p:txBody>
      </p:sp>
      <p:sp>
        <p:nvSpPr>
          <p:cNvPr id="3" name="Content Placeholder 2"/>
          <p:cNvSpPr>
            <a:spLocks noGrp="1"/>
          </p:cNvSpPr>
          <p:nvPr>
            <p:ph idx="1"/>
          </p:nvPr>
        </p:nvSpPr>
        <p:spPr>
          <a:xfrm>
            <a:off x="7642608" y="3539101"/>
            <a:ext cx="4093866" cy="2647179"/>
          </a:xfrm>
        </p:spPr>
        <p:txBody>
          <a:bodyPr>
            <a:normAutofit fontScale="70000" lnSpcReduction="20000"/>
          </a:bodyPr>
          <a:lstStyle/>
          <a:p>
            <a:pPr>
              <a:buFont typeface="Wingdings" panose="05000000000000000000" pitchFamily="2" charset="2"/>
              <a:buChar char="Ø"/>
            </a:pPr>
            <a:r>
              <a:rPr lang="en-US" dirty="0" err="1"/>
              <a:t>Việc</a:t>
            </a:r>
            <a:r>
              <a:rPr lang="en-US" dirty="0"/>
              <a:t> </a:t>
            </a:r>
            <a:r>
              <a:rPr lang="en-US" dirty="0" err="1"/>
              <a:t>gán</a:t>
            </a:r>
            <a:r>
              <a:rPr lang="en-US" dirty="0"/>
              <a:t> </a:t>
            </a:r>
            <a:r>
              <a:rPr lang="en-US" dirty="0">
                <a:latin typeface="Courier New" panose="02070309020205020404" pitchFamily="49" charset="0"/>
                <a:cs typeface="Courier New" panose="02070309020205020404" pitchFamily="49" charset="0"/>
              </a:rPr>
              <a:t>flag[]</a:t>
            </a:r>
            <a:r>
              <a:rPr lang="en-US" dirty="0"/>
              <a:t> </a:t>
            </a:r>
            <a:r>
              <a:rPr lang="en-US" dirty="0" err="1"/>
              <a:t>và</a:t>
            </a:r>
            <a:r>
              <a:rPr lang="en-US" dirty="0"/>
              <a:t> </a:t>
            </a:r>
            <a:r>
              <a:rPr lang="en-US" dirty="0">
                <a:latin typeface="Courier New" panose="02070309020205020404" pitchFamily="49" charset="0"/>
                <a:cs typeface="Courier New" panose="02070309020205020404" pitchFamily="49" charset="0"/>
              </a:rPr>
              <a:t>turn</a:t>
            </a:r>
            <a:r>
              <a:rPr lang="en-US" dirty="0"/>
              <a:t> </a:t>
            </a:r>
            <a:r>
              <a:rPr lang="en-US" dirty="0" err="1"/>
              <a:t>bị</a:t>
            </a:r>
            <a:r>
              <a:rPr lang="en-US" dirty="0"/>
              <a:t> </a:t>
            </a:r>
            <a:r>
              <a:rPr lang="en-US" b="1" dirty="0" err="1">
                <a:gradFill>
                  <a:gsLst>
                    <a:gs pos="0">
                      <a:srgbClr val="FFC000"/>
                    </a:gs>
                    <a:gs pos="100000">
                      <a:srgbClr val="FF0000"/>
                    </a:gs>
                  </a:gsLst>
                  <a:lin ang="5400000" scaled="1"/>
                </a:gradFill>
              </a:rPr>
              <a:t>sắp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xếp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lại</a:t>
            </a:r>
            <a:r>
              <a:rPr lang="en-US" b="1" dirty="0">
                <a:gradFill>
                  <a:gsLst>
                    <a:gs pos="0">
                      <a:srgbClr val="FFC000"/>
                    </a:gs>
                    <a:gs pos="100000">
                      <a:srgbClr val="FF0000"/>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thi</a:t>
            </a:r>
            <a:r>
              <a:rPr lang="en-US" dirty="0"/>
              <a:t>.</a:t>
            </a:r>
            <a:endParaRPr lang="en-US" dirty="0"/>
          </a:p>
          <a:p>
            <a:pPr>
              <a:buFont typeface="Wingdings" panose="05000000000000000000" pitchFamily="2" charset="2"/>
              <a:buChar char="Ø"/>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0</a:t>
            </a:r>
            <a:r>
              <a:rPr lang="en-US" dirty="0"/>
              <a:t> </a:t>
            </a:r>
            <a:r>
              <a:rPr lang="en-US" dirty="0" err="1"/>
              <a:t>và</a:t>
            </a:r>
            <a:r>
              <a:rPr lang="en-US" dirty="0"/>
              <a:t> </a:t>
            </a:r>
            <a:r>
              <a:rPr lang="en-US" b="1" dirty="0">
                <a:gradFill>
                  <a:gsLst>
                    <a:gs pos="0">
                      <a:srgbClr val="FFC000"/>
                    </a:gs>
                    <a:gs pos="100000">
                      <a:srgbClr val="FF0000"/>
                    </a:gs>
                  </a:gsLst>
                  <a:lin ang="5400000" scaled="1"/>
                </a:gradFill>
              </a:rPr>
              <a:t>P</a:t>
            </a:r>
            <a:r>
              <a:rPr lang="en-US" b="1" baseline="-25000" dirty="0">
                <a:gradFill>
                  <a:gsLst>
                    <a:gs pos="0">
                      <a:srgbClr val="FFC000"/>
                    </a:gs>
                    <a:gs pos="100000">
                      <a:srgbClr val="FF0000"/>
                    </a:gs>
                  </a:gsLst>
                  <a:lin ang="5400000" scaled="1"/>
                </a:gradFill>
              </a:rPr>
              <a:t>1</a:t>
            </a:r>
            <a:r>
              <a:rPr lang="en-US" dirty="0"/>
              <a:t> </a:t>
            </a:r>
            <a:r>
              <a:rPr lang="en-US" dirty="0" err="1"/>
              <a:t>cùng</a:t>
            </a:r>
            <a:r>
              <a:rPr lang="en-US" dirty="0"/>
              <a:t> </a:t>
            </a:r>
            <a:r>
              <a:rPr lang="en-US" dirty="0" err="1"/>
              <a:t>vào</a:t>
            </a:r>
            <a:r>
              <a:rPr lang="en-US" dirty="0"/>
              <a:t> CS.</a:t>
            </a:r>
            <a:endParaRPr lang="en-US" dirty="0"/>
          </a:p>
          <a:p>
            <a:pPr>
              <a:buFont typeface="Wingdings" panose="05000000000000000000" pitchFamily="2" charset="2"/>
              <a:buChar char="Ø"/>
            </a:pPr>
            <a:r>
              <a:rPr lang="en-US" dirty="0" err="1"/>
              <a:t>Để</a:t>
            </a:r>
            <a:r>
              <a:rPr lang="en-US" dirty="0"/>
              <a:t> </a:t>
            </a:r>
            <a:r>
              <a:rPr lang="en-US" dirty="0" err="1"/>
              <a:t>đảm</a:t>
            </a:r>
            <a:r>
              <a:rPr lang="en-US" dirty="0"/>
              <a:t> </a:t>
            </a:r>
            <a:r>
              <a:rPr lang="en-US" dirty="0" err="1"/>
              <a:t>bảo</a:t>
            </a:r>
            <a:r>
              <a:rPr lang="en-US" dirty="0"/>
              <a:t> </a:t>
            </a:r>
            <a:r>
              <a:rPr lang="en-US" dirty="0" err="1"/>
              <a:t>giải</a:t>
            </a:r>
            <a:r>
              <a:rPr lang="en-US" dirty="0"/>
              <a:t> </a:t>
            </a:r>
            <a:r>
              <a:rPr lang="en-US" dirty="0" err="1"/>
              <a:t>pháp</a:t>
            </a:r>
            <a:r>
              <a:rPr lang="en-US" dirty="0"/>
              <a:t> Peterson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trên</a:t>
            </a:r>
            <a:r>
              <a:rPr lang="en-US" dirty="0"/>
              <a:t>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r>
              <a:rPr lang="en-US" dirty="0"/>
              <a:t>, ta </a:t>
            </a:r>
            <a:r>
              <a:rPr lang="en-US" dirty="0" err="1"/>
              <a:t>phải</a:t>
            </a:r>
            <a:r>
              <a:rPr lang="en-US" dirty="0"/>
              <a:t> </a:t>
            </a:r>
            <a:r>
              <a:rPr lang="en-US" dirty="0" err="1"/>
              <a:t>sử</a:t>
            </a:r>
            <a:r>
              <a:rPr lang="en-US" dirty="0"/>
              <a:t> </a:t>
            </a:r>
            <a:r>
              <a:rPr lang="en-US" dirty="0" err="1"/>
              <a:t>dụng</a:t>
            </a:r>
            <a:r>
              <a:rPr lang="en-US" dirty="0"/>
              <a:t> </a:t>
            </a:r>
            <a:r>
              <a:rPr lang="en-US" b="1" dirty="0">
                <a:gradFill>
                  <a:gsLst>
                    <a:gs pos="0">
                      <a:srgbClr val="00C6FF"/>
                    </a:gs>
                    <a:gs pos="100000">
                      <a:srgbClr val="0072FF"/>
                    </a:gs>
                  </a:gsLst>
                  <a:lin ang="5400000" scaled="1"/>
                </a:gradFill>
              </a:rPr>
              <a:t>Memory Barrier.</a:t>
            </a:r>
            <a:endParaRPr lang="en-US" b="1" dirty="0">
              <a:gradFill>
                <a:gsLst>
                  <a:gs pos="0">
                    <a:srgbClr val="00C6FF"/>
                  </a:gs>
                  <a:gs pos="100000">
                    <a:srgbClr val="0072FF"/>
                  </a:gs>
                </a:gsLst>
                <a:lin ang="5400000" scaled="1"/>
              </a:gradFill>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519269"/>
            <a:ext cx="4557658" cy="594202"/>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Xét lại giải pháp Peterson</a:t>
            </a:r>
            <a:endParaRPr lang="en-US" sz="2800" b="1" dirty="0">
              <a:latin typeface="Arial" panose="020B0604020202020204" pitchFamily="34" charset="0"/>
              <a:cs typeface="Arial" panose="020B0604020202020204" pitchFamily="34" charset="0"/>
            </a:endParaRPr>
          </a:p>
        </p:txBody>
      </p:sp>
      <p:pic>
        <p:nvPicPr>
          <p:cNvPr id="12"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44349" y="2205331"/>
            <a:ext cx="4903304" cy="11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p:nvPr/>
        </p:nvSpPr>
        <p:spPr>
          <a:xfrm>
            <a:off x="838200" y="3542389"/>
            <a:ext cx="3231382" cy="2647179"/>
          </a:xfrm>
          <a:prstGeom prst="roundRect">
            <a:avLst>
              <a:gd name="adj" fmla="val 810"/>
            </a:avLst>
          </a:prstGeom>
          <a:ln>
            <a:gradFill>
              <a:gsLst>
                <a:gs pos="0">
                  <a:srgbClr val="00C6FF"/>
                </a:gs>
                <a:gs pos="100000">
                  <a:srgbClr val="0072FF"/>
                </a:gs>
              </a:gsLst>
              <a:lin ang="5400000" scaled="1"/>
            </a:gradFill>
          </a:ln>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100" b="1" dirty="0">
                <a:gradFill>
                  <a:gsLst>
                    <a:gs pos="0">
                      <a:srgbClr val="00C6FF"/>
                    </a:gs>
                    <a:gs pos="100000">
                      <a:srgbClr val="0072FF"/>
                    </a:gs>
                  </a:gsLst>
                  <a:lin ang="5400000" scaled="1"/>
                </a:gradFill>
              </a:rPr>
              <a:t>P</a:t>
            </a:r>
            <a:r>
              <a:rPr lang="en-US" altLang="en-US" sz="1100" b="1" baseline="-25000" dirty="0">
                <a:gradFill>
                  <a:gsLst>
                    <a:gs pos="0">
                      <a:srgbClr val="00C6FF"/>
                    </a:gs>
                    <a:gs pos="100000">
                      <a:srgbClr val="0072FF"/>
                    </a:gs>
                  </a:gsLst>
                  <a:lin ang="5400000" scaled="1"/>
                </a:gradFill>
              </a:rPr>
              <a:t>0</a:t>
            </a:r>
            <a:endParaRPr lang="en-US" altLang="en-US" sz="1100" b="1" baseline="-25000" dirty="0">
              <a:gradFill>
                <a:gsLst>
                  <a:gs pos="0">
                    <a:srgbClr val="00C6FF"/>
                  </a:gs>
                  <a:gs pos="100000">
                    <a:srgbClr val="0072FF"/>
                  </a:gs>
                </a:gsLst>
                <a:lin ang="5400000" scaled="1"/>
              </a:gradFill>
            </a:endParaRPr>
          </a:p>
          <a:p>
            <a:pPr>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while (true){ </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true; </a:t>
            </a:r>
            <a:endParaRPr lang="en-US" altLang="en-US" sz="1100" b="1" dirty="0">
              <a:gradFill>
                <a:gsLst>
                  <a:gs pos="0">
                    <a:srgbClr val="0072FF"/>
                  </a:gs>
                  <a:gs pos="100000">
                    <a:srgbClr val="00C6FF"/>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turn = 1; </a:t>
            </a:r>
            <a:endParaRPr lang="en-US" altLang="en-US" sz="1100" b="1" dirty="0">
              <a:gradFill>
                <a:gsLst>
                  <a:gs pos="0">
                    <a:srgbClr val="0072FF"/>
                  </a:gs>
                  <a:gs pos="100000">
                    <a:srgbClr val="00C6FF"/>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critical section */</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false;</a:t>
            </a:r>
            <a:r>
              <a:rPr lang="en-US" altLang="en-US" sz="1100" dirty="0">
                <a:solidFill>
                  <a:srgbClr val="000000"/>
                </a:solidFill>
                <a:latin typeface="Courier New" panose="02070309020205020404" pitchFamily="49" charset="0"/>
              </a:rPr>
              <a:t> </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remainder section */ </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endParaRPr lang="en-US" altLang="en-US" sz="1100" dirty="0">
              <a:solidFill>
                <a:srgbClr val="000000"/>
              </a:solidFill>
              <a:latin typeface="Courier New" panose="02070309020205020404" pitchFamily="49" charset="0"/>
            </a:endParaRPr>
          </a:p>
          <a:p>
            <a:pPr>
              <a:lnSpc>
                <a:spcPct val="120000"/>
              </a:lnSpc>
              <a:spcBef>
                <a:spcPts val="200"/>
              </a:spcBef>
              <a:spcAft>
                <a:spcPts val="200"/>
              </a:spcAft>
              <a:buFont typeface="Monotype Sorts" pitchFamily="-84" charset="2"/>
              <a:buNone/>
            </a:pPr>
            <a:r>
              <a:rPr lang="en-US" altLang="en-US" sz="1100" dirty="0">
                <a:solidFill>
                  <a:srgbClr val="000000"/>
                </a:solidFill>
                <a:latin typeface="Courier New" panose="02070309020205020404" pitchFamily="49" charset="0"/>
              </a:rPr>
              <a:t>}</a:t>
            </a:r>
            <a:endParaRPr lang="en-US" altLang="en-US" sz="1100" dirty="0">
              <a:solidFill>
                <a:srgbClr val="000000"/>
              </a:solidFill>
              <a:latin typeface="Courier New" panose="02070309020205020404" pitchFamily="49" charset="0"/>
            </a:endParaRPr>
          </a:p>
        </p:txBody>
      </p:sp>
      <p:sp>
        <p:nvSpPr>
          <p:cNvPr id="15" name="Content Placeholder 6"/>
          <p:cNvSpPr txBox="1"/>
          <p:nvPr/>
        </p:nvSpPr>
        <p:spPr>
          <a:xfrm>
            <a:off x="4240404" y="3542389"/>
            <a:ext cx="3231382" cy="2647179"/>
          </a:xfrm>
          <a:prstGeom prst="roundRect">
            <a:avLst>
              <a:gd name="adj" fmla="val 676"/>
            </a:avLst>
          </a:prstGeom>
          <a:ln>
            <a:gradFill>
              <a:gsLst>
                <a:gs pos="0">
                  <a:srgbClr val="FFC000"/>
                </a:gs>
                <a:gs pos="100000">
                  <a:srgbClr val="FF0000"/>
                </a:gs>
              </a:gsLst>
              <a:lin ang="5400000" scaled="1"/>
            </a:gra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FFC000"/>
                    </a:gs>
                    <a:gs pos="100000">
                      <a:srgbClr val="FF0000"/>
                    </a:gs>
                  </a:gsLst>
                  <a:lin ang="5400000" scaled="1"/>
                </a:gradFill>
              </a:rPr>
              <a:t>P</a:t>
            </a:r>
            <a:r>
              <a:rPr lang="en-US" altLang="en-US" sz="1000" b="1" baseline="-25000" dirty="0">
                <a:gradFill>
                  <a:gsLst>
                    <a:gs pos="0">
                      <a:srgbClr val="FFC000"/>
                    </a:gs>
                    <a:gs pos="100000">
                      <a:srgbClr val="FF0000"/>
                    </a:gs>
                  </a:gsLst>
                  <a:lin ang="5400000" scaled="1"/>
                </a:gradFill>
              </a:rPr>
              <a:t>1</a:t>
            </a:r>
            <a:endParaRPr lang="en-US" altLang="en-US" sz="1000" b="1" baseline="-25000" dirty="0">
              <a:gradFill>
                <a:gsLst>
                  <a:gs pos="0">
                    <a:srgbClr val="FFC000"/>
                  </a:gs>
                  <a:gs pos="100000">
                    <a:srgbClr val="FF0000"/>
                  </a:gs>
                </a:gsLst>
                <a:lin ang="5400000" scaled="1"/>
              </a:gradFill>
            </a:endParaRP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true; </a:t>
            </a:r>
            <a:endParaRPr lang="en-US" altLang="en-US" sz="1000" b="1"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turn = 0; </a:t>
            </a:r>
            <a:endParaRPr lang="en-US" altLang="en-US" sz="1000" b="1"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false;</a:t>
            </a:r>
            <a:r>
              <a:rPr lang="en-US" altLang="en-US" sz="1000" dirty="0">
                <a:gradFill>
                  <a:gsLst>
                    <a:gs pos="0">
                      <a:srgbClr val="FFC000"/>
                    </a:gs>
                    <a:gs pos="100000">
                      <a:srgbClr val="FF0000"/>
                    </a:gs>
                  </a:gsLst>
                  <a:lin ang="2700000" scaled="1"/>
                </a:gradFill>
                <a:latin typeface="Courier New" panose="02070309020205020404" pitchFamily="49" charset="0"/>
              </a:rPr>
              <a:t> </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endParaRPr lang="en-US" altLang="en-US" sz="10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endParaRPr lang="en-US" altLang="en-US" sz="1000" dirty="0">
              <a:solidFill>
                <a:srgbClr val="000000"/>
              </a:solidFill>
              <a:latin typeface="Courier New" panose="02070309020205020404" pitchFamily="49" charset="0"/>
            </a:endParaRP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endParaRPr lang="en-US" altLang="en-US" sz="1000" dirty="0">
              <a:solidFill>
                <a:srgbClr val="000000"/>
              </a:solidFill>
              <a:latin typeface="Courier New" panose="02070309020205020404" pitchFamily="49" charset="0"/>
            </a:endParaRPr>
          </a:p>
        </p:txBody>
      </p:sp>
      <p:sp>
        <p:nvSpPr>
          <p:cNvPr id="16" name="TextBox 15"/>
          <p:cNvSpPr txBox="1"/>
          <p:nvPr/>
        </p:nvSpPr>
        <p:spPr>
          <a:xfrm rot="16200000">
            <a:off x="-128441" y="3980689"/>
            <a:ext cx="1518364" cy="414985"/>
          </a:xfrm>
          <a:prstGeom prst="rect">
            <a:avLst/>
          </a:prstGeom>
          <a:noFill/>
        </p:spPr>
        <p:txBody>
          <a:bodyPr wrap="none" rtlCol="0">
            <a:spAutoFit/>
          </a:bodyPr>
          <a:lstStyle/>
          <a:p>
            <a:pPr algn="r">
              <a:lnSpc>
                <a:spcPct val="130000"/>
              </a:lnSpc>
              <a:spcBef>
                <a:spcPts val="300"/>
              </a:spcBef>
              <a:spcAft>
                <a:spcPts val="300"/>
              </a:spcAft>
            </a:pPr>
            <a:r>
              <a:rPr lang="en-US" b="1" spc="200" dirty="0">
                <a:latin typeface="Arial" panose="020B0604020202020204" pitchFamily="34" charset="0"/>
                <a:cs typeface="Arial" panose="020B0604020202020204" pitchFamily="34" charset="0"/>
              </a:rPr>
              <a:t>ORIGINAL</a:t>
            </a:r>
            <a:endParaRPr lang="en-US" b="1" spc="200" dirty="0">
              <a:latin typeface="Arial" panose="020B0604020202020204" pitchFamily="34" charset="0"/>
              <a:cs typeface="Arial" panose="020B0604020202020204" pitchFamily="34" charset="0"/>
            </a:endParaRPr>
          </a:p>
        </p:txBody>
      </p:sp>
      <p:sp>
        <p:nvSpPr>
          <p:cNvPr id="6" name="Text Box 5"/>
          <p:cNvSpPr txBox="1"/>
          <p:nvPr/>
        </p:nvSpPr>
        <p:spPr>
          <a:xfrm>
            <a:off x="936625" y="2874645"/>
            <a:ext cx="4064000" cy="810260"/>
          </a:xfrm>
          <a:prstGeom prst="rect">
            <a:avLst/>
          </a:prstGeom>
          <a:noFill/>
        </p:spPr>
        <p:txBody>
          <a:bodyPr wrap="square" rtlCol="0">
            <a:spAutoFit/>
          </a:bodyPr>
          <a:p>
            <a:pPr algn="l">
              <a:lnSpc>
                <a:spcPct val="130000"/>
              </a:lnSpc>
              <a:spcBef>
                <a:spcPts val="300"/>
              </a:spcBef>
              <a:spcAft>
                <a:spcPts val="300"/>
              </a:spcAft>
            </a:pPr>
            <a:r>
              <a:rPr lang="vi-VN" altLang="en-US" dirty="0" smtClean="0">
                <a:latin typeface="Arial" panose="020B0604020202020204" pitchFamily="34" charset="0"/>
                <a:cs typeface="Arial" panose="020B0604020202020204" pitchFamily="34" charset="0"/>
              </a:rPr>
              <a:t>có while là có busy waiting tức ko có hdh tham </a:t>
            </a:r>
            <a:r>
              <a:rPr lang="vi-VN" altLang="en-US" dirty="0" smtClean="0">
                <a:latin typeface="Arial" panose="020B0604020202020204" pitchFamily="34" charset="0"/>
                <a:cs typeface="Arial" panose="020B0604020202020204" pitchFamily="34" charset="0"/>
              </a:rPr>
              <a:t>gia</a:t>
            </a:r>
            <a:endParaRPr lang="vi-VN" altLang="en-US" dirty="0" smtClean="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89574"/>
            <a:ext cx="9210469" cy="990108"/>
          </a:xfrm>
        </p:spPr>
        <p:txBody>
          <a:bodyPr>
            <a:normAutofit/>
          </a:bodyPr>
          <a:lstStyle/>
          <a:p>
            <a:r>
              <a:rPr lang="en-US" sz="4100" dirty="0"/>
              <a:t>CÁC HỖ TRỢ TỪ PHẦN CỨNG</a:t>
            </a:r>
            <a:endParaRPr lang="en-US" sz="4100" dirty="0"/>
          </a:p>
        </p:txBody>
      </p:sp>
      <p:sp>
        <p:nvSpPr>
          <p:cNvPr id="4" name="Text Placeholder 3"/>
          <p:cNvSpPr>
            <a:spLocks noGrp="1"/>
          </p:cNvSpPr>
          <p:nvPr>
            <p:ph type="body" sz="quarter" idx="14"/>
          </p:nvPr>
        </p:nvSpPr>
        <p:spPr/>
        <p:txBody>
          <a:bodyPr/>
          <a:lstStyle/>
          <a:p>
            <a:r>
              <a:rPr lang="en-US" dirty="0"/>
              <a:t>5.5.1. Memory Barrier</a:t>
            </a:r>
            <a:endParaRPr lang="en-US" dirty="0"/>
          </a:p>
        </p:txBody>
      </p:sp>
      <p:sp>
        <p:nvSpPr>
          <p:cNvPr id="5" name="Text Placeholder 4"/>
          <p:cNvSpPr>
            <a:spLocks noGrp="1"/>
          </p:cNvSpPr>
          <p:nvPr>
            <p:ph type="body" sz="quarter" idx="15"/>
          </p:nvPr>
        </p:nvSpPr>
        <p:spPr>
          <a:xfrm>
            <a:off x="1470930" y="4137397"/>
            <a:ext cx="7147030" cy="695175"/>
          </a:xfrm>
        </p:spPr>
        <p:txBody>
          <a:bodyPr>
            <a:normAutofit/>
          </a:bodyPr>
          <a:lstStyle/>
          <a:p>
            <a:r>
              <a:rPr lang="en-US" dirty="0"/>
              <a:t>Một Memory Barrier (lớp bảo vệ bộ nhớ) là một lệnh bắt buộc bất kỳ thay đổi nào trên bộ nhớ phải được lan truyền đến tất cả các bộ xử lý.</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05.</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5.5.1. Memory Barrier</a:t>
            </a:r>
            <a:endParaRPr lang="en-US" dirty="0"/>
          </a:p>
        </p:txBody>
      </p:sp>
      <p:sp>
        <p:nvSpPr>
          <p:cNvPr id="3" name="Content Placeholder 2"/>
          <p:cNvSpPr>
            <a:spLocks noGrp="1"/>
          </p:cNvSpPr>
          <p:nvPr>
            <p:ph idx="1"/>
          </p:nvPr>
        </p:nvSpPr>
        <p:spPr>
          <a:xfrm>
            <a:off x="838200" y="2121535"/>
            <a:ext cx="10515600" cy="4388803"/>
          </a:xfrm>
        </p:spPr>
        <p:txBody>
          <a:bodyPr>
            <a:normAutofit fontScale="85000" lnSpcReduction="10000"/>
          </a:bodyPr>
          <a:lstStyle/>
          <a:p>
            <a:r>
              <a:rPr lang="vi-VN" b="1" dirty="0">
                <a:gradFill>
                  <a:gsLst>
                    <a:gs pos="0">
                      <a:srgbClr val="0072FF"/>
                    </a:gs>
                    <a:gs pos="100000">
                      <a:srgbClr val="00C6FF"/>
                    </a:gs>
                  </a:gsLst>
                  <a:lin ang="2700000" scaled="1"/>
                </a:gradFill>
              </a:rPr>
              <a:t>Memory model </a:t>
            </a:r>
            <a:r>
              <a:rPr lang="vi-VN" dirty="0"/>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endParaRPr lang="vi-VN" dirty="0"/>
          </a:p>
          <a:p>
            <a:r>
              <a:rPr lang="vi-VN" dirty="0"/>
              <a:t>Hai mô hình bộ nhớ phổ biến bao gồm:</a:t>
            </a:r>
            <a:endParaRPr lang="vi-VN" dirty="0"/>
          </a:p>
          <a:p>
            <a:pPr lvl="1"/>
            <a:r>
              <a:rPr lang="en-US" b="1" dirty="0"/>
              <a:t>Mô hình bộ nhớ được sắp xếp mạnh:</a:t>
            </a:r>
            <a:r>
              <a:rPr lang="en-US" dirty="0"/>
              <a:t> các thay đổi bộ nhớ trên một bộ xử lý sẽ được các bộ xử lý khác biết ngay lập tức</a:t>
            </a:r>
            <a:r>
              <a:rPr lang="en-US" dirty="0"/>
              <a:t>.</a:t>
            </a:r>
            <a:endParaRPr lang="en-US" dirty="0"/>
          </a:p>
          <a:p>
            <a:pPr lvl="1"/>
            <a:r>
              <a:rPr lang="en-US" b="1" dirty="0"/>
              <a:t>Mô hình bộ nhớ được sắp xếp yếu:</a:t>
            </a:r>
            <a:r>
              <a:rPr lang="en-US" dirty="0"/>
              <a:t> các thay đổi bộ nhớ trên một bộ xử lý CÓ THỂ sẽ KHÔNG được các bộ xử lý khác biết ngay lập tức</a:t>
            </a:r>
            <a:r>
              <a:rPr lang="en-US" dirty="0"/>
              <a:t>.</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8" name="Text Placeholder 5"/>
          <p:cNvSpPr txBox="1"/>
          <p:nvPr/>
        </p:nvSpPr>
        <p:spPr>
          <a:xfrm>
            <a:off x="838200" y="1474436"/>
            <a:ext cx="5029200" cy="533782"/>
          </a:xfrm>
          <a:prstGeom prst="rect">
            <a:avLst/>
          </a:prstGeom>
          <a:gradFill>
            <a:gsLst>
              <a:gs pos="0">
                <a:srgbClr val="0072FF"/>
              </a:gs>
              <a:gs pos="100000">
                <a:srgbClr val="00C6FF"/>
              </a:gs>
            </a:gsLst>
            <a:lin ang="2700000" scaled="1"/>
          </a:gradFill>
        </p:spPr>
        <p:txBody>
          <a:bodyPr vert="horz" lIns="91440" tIns="45720" rIns="91440" bIns="45720" rtlCol="0" anchor="ctr">
            <a:norm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bg1"/>
                </a:solidFill>
              </a:rPr>
              <a:t>Memory model (</a:t>
            </a:r>
            <a:r>
              <a:rPr lang="en-US" sz="2400" b="1" dirty="0" err="1">
                <a:solidFill>
                  <a:schemeClr val="bg1"/>
                </a:solidFill>
              </a:rPr>
              <a:t>mô</a:t>
            </a:r>
            <a:r>
              <a:rPr lang="en-US" sz="2400" b="1" dirty="0">
                <a:solidFill>
                  <a:schemeClr val="bg1"/>
                </a:solidFill>
              </a:rPr>
              <a:t> </a:t>
            </a:r>
            <a:r>
              <a:rPr lang="en-US" sz="2400" b="1" dirty="0" err="1">
                <a:solidFill>
                  <a:schemeClr val="bg1"/>
                </a:solidFill>
              </a:rPr>
              <a:t>hình</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nhớ</a:t>
            </a:r>
            <a:r>
              <a:rPr lang="en-US" sz="2400" b="1" dirty="0">
                <a:solidFill>
                  <a:schemeClr val="bg1"/>
                </a:solidFill>
              </a:rPr>
              <a:t>)</a:t>
            </a:r>
            <a:endParaRPr lang="en-US"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5.5.1. Memory Barrier</a:t>
            </a:r>
            <a:endParaRPr lang="en-US" dirty="0"/>
          </a:p>
        </p:txBody>
      </p:sp>
      <p:sp>
        <p:nvSpPr>
          <p:cNvPr id="3" name="Content Placeholder 2"/>
          <p:cNvSpPr>
            <a:spLocks noGrp="1"/>
          </p:cNvSpPr>
          <p:nvPr>
            <p:ph idx="1"/>
          </p:nvPr>
        </p:nvSpPr>
        <p:spPr>
          <a:xfrm>
            <a:off x="838200" y="1695450"/>
            <a:ext cx="10515600" cy="4481514"/>
          </a:xfrm>
        </p:spPr>
        <p:txBody>
          <a:bodyPr>
            <a:normAutofit/>
          </a:bodyPr>
          <a:lstStyle/>
          <a:p>
            <a:r>
              <a:rPr lang="en-US" sz="2400" b="1" dirty="0">
                <a:gradFill>
                  <a:gsLst>
                    <a:gs pos="0">
                      <a:srgbClr val="00C6FF"/>
                    </a:gs>
                    <a:gs pos="100000">
                      <a:srgbClr val="0072FF"/>
                    </a:gs>
                  </a:gsLst>
                  <a:lin ang="5400000" scaled="1"/>
                </a:gradFill>
              </a:rPr>
              <a:t>Memory barrier </a:t>
            </a:r>
            <a:r>
              <a:rPr lang="en-US" sz="2400" dirty="0"/>
              <a:t>là một chỉ thị (instruction) mà bắt buộc mọi thay đổi trong bộ nhớ phải được truyền tải (hiển thị) đến tất cả bộ xử lý khác.</a:t>
            </a:r>
            <a:endParaRPr lang="en-US" sz="2400" dirty="0"/>
          </a:p>
          <a:p>
            <a:r>
              <a:rPr lang="en-US" sz="2400" dirty="0"/>
              <a:t>Khi </a:t>
            </a:r>
            <a:r>
              <a:rPr lang="en-US" sz="2400" dirty="0" err="1"/>
              <a:t>một</a:t>
            </a:r>
            <a:r>
              <a:rPr lang="en-US" sz="2400" dirty="0"/>
              <a:t> </a:t>
            </a:r>
            <a:r>
              <a:rPr lang="en-US" sz="2400" dirty="0" err="1"/>
              <a:t>chỉ</a:t>
            </a:r>
            <a:r>
              <a:rPr lang="en-US" sz="2400" dirty="0"/>
              <a:t> </a:t>
            </a:r>
            <a:r>
              <a:rPr lang="en-US" sz="2400" dirty="0" err="1"/>
              <a:t>thị</a:t>
            </a:r>
            <a:r>
              <a:rPr lang="en-US" sz="2400" dirty="0"/>
              <a:t> memory barrier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đảm</a:t>
            </a:r>
            <a:r>
              <a:rPr lang="en-US" sz="2400" dirty="0"/>
              <a:t> </a:t>
            </a:r>
            <a:r>
              <a:rPr lang="en-US" sz="2400" dirty="0" err="1"/>
              <a:t>bảo</a:t>
            </a:r>
            <a:r>
              <a:rPr lang="en-US" sz="2400" dirty="0"/>
              <a:t> </a:t>
            </a:r>
            <a:r>
              <a:rPr lang="en-US" sz="2400" dirty="0" err="1"/>
              <a:t>là</a:t>
            </a:r>
            <a:r>
              <a:rPr lang="en-US" sz="2400" dirty="0"/>
              <a:t> </a:t>
            </a:r>
            <a:r>
              <a:rPr lang="en-US" sz="2400" dirty="0" err="1"/>
              <a:t>tất</a:t>
            </a:r>
            <a:r>
              <a:rPr lang="en-US" sz="2400" dirty="0"/>
              <a:t> </a:t>
            </a:r>
            <a:r>
              <a:rPr lang="en-US" sz="2400" dirty="0" err="1"/>
              <a:t>cả</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sau</a:t>
            </a:r>
            <a:r>
              <a:rPr lang="en-US" sz="2400" dirty="0"/>
              <a:t> </a:t>
            </a:r>
            <a:r>
              <a:rPr lang="en-US" sz="2400" dirty="0" err="1"/>
              <a:t>đó</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endParaRPr lang="en-US" sz="2400" dirty="0"/>
          </a:p>
          <a:p>
            <a:r>
              <a:rPr lang="en-US" sz="2400" dirty="0"/>
              <a:t>Do </a:t>
            </a:r>
            <a:r>
              <a:rPr lang="en-US" sz="2400" dirty="0" err="1"/>
              <a:t>đó</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các</a:t>
            </a:r>
            <a:r>
              <a:rPr lang="en-US" sz="2400" dirty="0"/>
              <a:t> </a:t>
            </a:r>
            <a:r>
              <a:rPr lang="en-US" sz="2400" dirty="0" err="1"/>
              <a:t>lệnh</a:t>
            </a:r>
            <a:r>
              <a:rPr lang="en-US" sz="2400" dirty="0"/>
              <a:t> </a:t>
            </a:r>
            <a:r>
              <a:rPr lang="en-US" sz="2400" dirty="0" err="1"/>
              <a:t>bị</a:t>
            </a:r>
            <a:r>
              <a:rPr lang="en-US" sz="2400" dirty="0"/>
              <a:t> </a:t>
            </a:r>
            <a:r>
              <a:rPr lang="en-US" sz="2400" dirty="0" err="1"/>
              <a:t>sắp</a:t>
            </a:r>
            <a:r>
              <a:rPr lang="en-US" sz="2400" dirty="0"/>
              <a:t> </a:t>
            </a:r>
            <a:r>
              <a:rPr lang="en-US" sz="2400" dirty="0" err="1"/>
              <a:t>xếp</a:t>
            </a:r>
            <a:r>
              <a:rPr lang="en-US" sz="2400" dirty="0"/>
              <a:t> </a:t>
            </a:r>
            <a:r>
              <a:rPr lang="en-US" sz="2400" dirty="0" err="1"/>
              <a:t>lại</a:t>
            </a:r>
            <a:r>
              <a:rPr lang="en-US" sz="2400" dirty="0"/>
              <a:t>, memory barrier </a:t>
            </a:r>
            <a:r>
              <a:rPr lang="en-US" sz="2400" dirty="0" err="1"/>
              <a:t>bảo</a:t>
            </a:r>
            <a:r>
              <a:rPr lang="en-US" sz="2400" dirty="0"/>
              <a:t> </a:t>
            </a:r>
            <a:r>
              <a:rPr lang="en-US" sz="2400" dirty="0" err="1"/>
              <a:t>đảm</a:t>
            </a:r>
            <a:r>
              <a:rPr lang="en-US" sz="2400" dirty="0"/>
              <a:t> </a:t>
            </a:r>
            <a:r>
              <a:rPr lang="en-US" sz="2400" dirty="0" err="1"/>
              <a:t>rằng</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trong</a:t>
            </a:r>
            <a:r>
              <a:rPr lang="en-US" sz="2400" dirty="0"/>
              <a:t> </a:t>
            </a:r>
            <a:r>
              <a:rPr lang="en-US" sz="2400" dirty="0" err="1"/>
              <a:t>bộ</a:t>
            </a:r>
            <a:r>
              <a:rPr lang="en-US" sz="2400" dirty="0"/>
              <a:t> </a:t>
            </a:r>
            <a:r>
              <a:rPr lang="en-US" sz="2400" dirty="0" err="1"/>
              <a:t>nhớ</a:t>
            </a:r>
            <a:r>
              <a:rPr lang="en-US" sz="2400" dirty="0"/>
              <a:t> </a:t>
            </a:r>
            <a:r>
              <a:rPr lang="en-US" sz="2400" dirty="0" err="1"/>
              <a:t>và</a:t>
            </a:r>
            <a:r>
              <a:rPr lang="en-US" sz="2400" dirty="0"/>
              <a:t> </a:t>
            </a:r>
            <a:r>
              <a:rPr lang="en-US" sz="2400" dirty="0" err="1"/>
              <a:t>được</a:t>
            </a:r>
            <a:r>
              <a:rPr lang="en-US" sz="2400" dirty="0"/>
              <a:t> </a:t>
            </a:r>
            <a:r>
              <a:rPr lang="en-US" sz="2400" dirty="0" err="1"/>
              <a:t>truyền</a:t>
            </a:r>
            <a:r>
              <a:rPr lang="en-US" sz="2400" dirty="0"/>
              <a:t> </a:t>
            </a:r>
            <a:r>
              <a:rPr lang="en-US" sz="2400" dirty="0" err="1"/>
              <a:t>tải</a:t>
            </a:r>
            <a:r>
              <a:rPr lang="en-US" sz="2400" dirty="0"/>
              <a:t> </a:t>
            </a:r>
            <a:r>
              <a:rPr lang="en-US" sz="2400" dirty="0" err="1"/>
              <a:t>đến</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hoặc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a:t>
            </a:r>
            <a:endParaRPr lang="en-US" sz="24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5.5.1. Memory Barrier</a:t>
            </a:r>
            <a:endParaRPr lang="en-US" dirty="0"/>
          </a:p>
        </p:txBody>
      </p:sp>
      <p:sp>
        <p:nvSpPr>
          <p:cNvPr id="3" name="Content Placeholder 2"/>
          <p:cNvSpPr>
            <a:spLocks noGrp="1"/>
          </p:cNvSpPr>
          <p:nvPr>
            <p:ph idx="1"/>
          </p:nvPr>
        </p:nvSpPr>
        <p:spPr>
          <a:xfrm>
            <a:off x="838199" y="2311122"/>
            <a:ext cx="10829925" cy="594203"/>
          </a:xfrm>
        </p:spPr>
        <p:txBody>
          <a:bodyPr>
            <a:noAutofit/>
          </a:bodyPr>
          <a:lstStyle/>
          <a:p>
            <a:r>
              <a:rPr lang="en-US" sz="2000" dirty="0"/>
              <a:t>Xét lại ví dụ trước đó, chúng ta có thể dùng memory barrier để Thread1 chắc chắn in ra 100.</a:t>
            </a:r>
            <a:endParaRPr lang="en-US" sz="2000"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TextBox 6"/>
          <p:cNvSpPr txBox="1"/>
          <p:nvPr/>
        </p:nvSpPr>
        <p:spPr>
          <a:xfrm>
            <a:off x="838200" y="1519269"/>
            <a:ext cx="4317207" cy="594202"/>
          </a:xfrm>
          <a:prstGeom prst="rect">
            <a:avLst/>
          </a:prstGeom>
          <a:noFill/>
        </p:spPr>
        <p:txBody>
          <a:bodyPr wrap="none" rtlCol="0">
            <a:spAutoFit/>
          </a:bodyPr>
          <a:lstStyle/>
          <a:p>
            <a:pPr algn="l">
              <a:lnSpc>
                <a:spcPct val="130000"/>
              </a:lnSpc>
              <a:spcBef>
                <a:spcPts val="300"/>
              </a:spcBef>
              <a:spcAft>
                <a:spcPts val="300"/>
              </a:spcAft>
            </a:pPr>
            <a:r>
              <a:rPr lang="en-US" sz="2800" b="1" dirty="0">
                <a:latin typeface="Arial" panose="020B0604020202020204" pitchFamily="34" charset="0"/>
                <a:cs typeface="Arial" panose="020B0604020202020204" pitchFamily="34" charset="0"/>
              </a:rPr>
              <a:t>Ví dụ về Memory Barrier</a:t>
            </a:r>
            <a:endParaRPr lang="en-US" sz="2800" b="1" dirty="0">
              <a:latin typeface="Arial" panose="020B0604020202020204" pitchFamily="34" charset="0"/>
              <a:cs typeface="Arial" panose="020B0604020202020204" pitchFamily="34" charset="0"/>
            </a:endParaRPr>
          </a:p>
        </p:txBody>
      </p:sp>
      <p:sp>
        <p:nvSpPr>
          <p:cNvPr id="8" name="TextBox 7"/>
          <p:cNvSpPr txBox="1"/>
          <p:nvPr/>
        </p:nvSpPr>
        <p:spPr>
          <a:xfrm>
            <a:off x="914399" y="2905325"/>
            <a:ext cx="3451586" cy="1742785"/>
          </a:xfrm>
          <a:prstGeom prst="rect">
            <a:avLst/>
          </a:prstGeom>
          <a:noFill/>
        </p:spPr>
        <p:txBody>
          <a:bodyPr wrap="none" rtlCol="0">
            <a:spAutoFit/>
          </a:bodyPr>
          <a:lstStyle/>
          <a:p>
            <a:pPr algn="l">
              <a:lnSpc>
                <a:spcPct val="130000"/>
              </a:lnSpc>
              <a:spcBef>
                <a:spcPts val="300"/>
              </a:spcBef>
              <a:spcAft>
                <a:spcPts val="300"/>
              </a:spcAft>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	memory_barrier();</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9" name="TextBox 8"/>
          <p:cNvSpPr txBox="1"/>
          <p:nvPr/>
        </p:nvSpPr>
        <p:spPr>
          <a:xfrm>
            <a:off x="4898570" y="2905325"/>
            <a:ext cx="2528256" cy="1742785"/>
          </a:xfrm>
          <a:prstGeom prst="rect">
            <a:avLst/>
          </a:prstGeom>
          <a:noFill/>
        </p:spPr>
        <p:txBody>
          <a:bodyPr wrap="none" rtlCol="0">
            <a:spAutoFit/>
          </a:bodyPr>
          <a:lstStyle/>
          <a:p>
            <a:pPr algn="l">
              <a:lnSpc>
                <a:spcPct val="130000"/>
              </a:lnSpc>
              <a:spcBef>
                <a:spcPts val="300"/>
              </a:spcBef>
              <a:spcAft>
                <a:spcPts val="300"/>
              </a:spcAft>
            </a:pPr>
            <a:r>
              <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a:t>
            </a:r>
            <a:endParaRPr lang="en-US"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memory_barrier();</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algn="l">
              <a:lnSpc>
                <a:spcPct val="130000"/>
              </a:lnSpc>
              <a:spcBef>
                <a:spcPts val="300"/>
              </a:spcBef>
              <a:spcAft>
                <a:spcPts val="300"/>
              </a:spcAft>
            </a:pPr>
            <a:r>
              <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 </a:t>
            </a:r>
            <a:endParaRPr lang="en-US"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p:txBody>
      </p:sp>
      <p:sp>
        <p:nvSpPr>
          <p:cNvPr id="10" name="Content Placeholder 2"/>
          <p:cNvSpPr txBox="1"/>
          <p:nvPr/>
        </p:nvSpPr>
        <p:spPr>
          <a:xfrm>
            <a:off x="838200" y="4729876"/>
            <a:ext cx="10515600" cy="158504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Với Thread1, ta dùng </a:t>
            </a:r>
            <a:r>
              <a:rPr lang="en-US" sz="2000" dirty="0">
                <a:latin typeface="Courier New" panose="02070309020205020404" pitchFamily="49" charset="0"/>
                <a:cs typeface="Courier New" panose="02070309020205020404" pitchFamily="49" charset="0"/>
              </a:rPr>
              <a:t>memory_barrier() </a:t>
            </a:r>
            <a:r>
              <a:rPr lang="en-US" sz="2000" dirty="0"/>
              <a:t>để đảm bảo rằng giá trị của </a:t>
            </a:r>
            <a:r>
              <a:rPr lang="en-US" sz="2000" dirty="0">
                <a:latin typeface="Courier New" panose="02070309020205020404" pitchFamily="49" charset="0"/>
                <a:cs typeface="Courier New" panose="02070309020205020404" pitchFamily="49" charset="0"/>
              </a:rPr>
              <a:t>flag</a:t>
            </a:r>
            <a:r>
              <a:rPr lang="en-US" sz="2000" dirty="0"/>
              <a:t> được đọc trước khi đọc giá trị của </a:t>
            </a:r>
            <a:r>
              <a:rPr lang="en-US" sz="2000" dirty="0">
                <a:latin typeface="Courier New" panose="02070309020205020404" pitchFamily="49" charset="0"/>
                <a:cs typeface="Courier New" panose="02070309020205020404" pitchFamily="49" charset="0"/>
              </a:rPr>
              <a:t>x</a:t>
            </a:r>
            <a:r>
              <a:rPr lang="en-US" sz="2000" dirty="0"/>
              <a:t>.</a:t>
            </a:r>
            <a:endParaRPr lang="en-US" sz="2000" dirty="0"/>
          </a:p>
          <a:p>
            <a:r>
              <a:rPr lang="en-US" sz="2000" dirty="0"/>
              <a:t>Với Thread 2, ta dùng </a:t>
            </a:r>
            <a:r>
              <a:rPr lang="en-US" sz="2000" dirty="0">
                <a:latin typeface="Courier New" panose="02070309020205020404" pitchFamily="49" charset="0"/>
                <a:cs typeface="Courier New" panose="02070309020205020404" pitchFamily="49" charset="0"/>
              </a:rPr>
              <a:t>memory_barrier()</a:t>
            </a:r>
            <a:r>
              <a:rPr lang="en-US" sz="2000" dirty="0"/>
              <a:t> để đảm bảo thao tác gán </a:t>
            </a:r>
            <a:r>
              <a:rPr lang="en-US" sz="2000" dirty="0">
                <a:latin typeface="Courier New" panose="02070309020205020404" pitchFamily="49" charset="0"/>
                <a:cs typeface="Courier New" panose="02070309020205020404" pitchFamily="49" charset="0"/>
              </a:rPr>
              <a:t>x = 100</a:t>
            </a:r>
            <a:r>
              <a:rPr lang="en-US" sz="2000" dirty="0"/>
              <a:t> diễn ra trước khi gán </a:t>
            </a:r>
            <a:r>
              <a:rPr lang="en-US" sz="2000" dirty="0">
                <a:latin typeface="Courier New" panose="02070309020205020404" pitchFamily="49" charset="0"/>
                <a:cs typeface="Courier New" panose="02070309020205020404" pitchFamily="49" charset="0"/>
              </a:rPr>
              <a:t>flag = true</a:t>
            </a:r>
            <a:r>
              <a:rPr lang="en-US" sz="2000" dirty="0"/>
              <a:t>.</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a:xfrm>
            <a:off x="1470929" y="1969477"/>
            <a:ext cx="9210469" cy="1010205"/>
          </a:xfrm>
        </p:spPr>
        <p:txBody>
          <a:bodyPr>
            <a:normAutofit/>
          </a:bodyPr>
          <a:lstStyle/>
          <a:p>
            <a:r>
              <a:rPr lang="en-US" sz="4100" dirty="0"/>
              <a:t>CÁC HỖ TRỢ TỪ PHẦN CỨNG</a:t>
            </a:r>
            <a:endParaRPr lang="en-US" sz="4100" dirty="0"/>
          </a:p>
        </p:txBody>
      </p:sp>
      <p:sp>
        <p:nvSpPr>
          <p:cNvPr id="4" name="Text Placeholder 3"/>
          <p:cNvSpPr>
            <a:spLocks noGrp="1"/>
          </p:cNvSpPr>
          <p:nvPr>
            <p:ph type="body" sz="quarter" idx="14"/>
          </p:nvPr>
        </p:nvSpPr>
        <p:spPr>
          <a:xfrm>
            <a:off x="1470930" y="3169159"/>
            <a:ext cx="8913813" cy="2025839"/>
          </a:xfrm>
        </p:spPr>
        <p:txBody>
          <a:bodyPr>
            <a:normAutofit/>
          </a:bodyPr>
          <a:lstStyle/>
          <a:p>
            <a:r>
              <a:rPr lang="en-US" dirty="0"/>
              <a:t>5.5.2. Lệnh phần cứng: test_and_set</a:t>
            </a:r>
            <a:endParaRPr lang="en-US" dirty="0"/>
          </a:p>
          <a:p>
            <a:r>
              <a:rPr lang="en-US" dirty="0"/>
              <a:t>5.5.3. Lệnh phần cứng: compare_and_swap</a:t>
            </a:r>
            <a:endParaRPr lang="en-US" dirty="0"/>
          </a:p>
          <a:p>
            <a:r>
              <a:rPr lang="en-US"/>
              <a:t>5.5.4</a:t>
            </a:r>
            <a:r>
              <a:rPr lang="en-US" dirty="0"/>
              <a:t>. Biến đơn nguyên</a:t>
            </a:r>
            <a:endParaRPr lang="en-US" dirty="0"/>
          </a:p>
        </p:txBody>
      </p:sp>
      <p:sp>
        <p:nvSpPr>
          <p:cNvPr id="5" name="Text Placeholder 4"/>
          <p:cNvSpPr>
            <a:spLocks noGrp="1"/>
          </p:cNvSpPr>
          <p:nvPr>
            <p:ph type="body" sz="quarter" idx="15"/>
          </p:nvPr>
        </p:nvSpPr>
        <p:spPr>
          <a:xfrm>
            <a:off x="1470930" y="5091990"/>
            <a:ext cx="7147030" cy="695175"/>
          </a:xfrm>
        </p:spPr>
        <p:txBody>
          <a:bodyPr>
            <a:normAutofit/>
          </a:bodyPr>
          <a:lstStyle/>
          <a:p>
            <a:r>
              <a:rPr lang="en-US" dirty="0"/>
              <a:t>Sinh viên tự nghiên cứu các mục trên và trình bày tại lớp.</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05.</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MUTEX LOCKS</a:t>
            </a:r>
            <a:endParaRPr lang="en-US" dirty="0"/>
          </a:p>
        </p:txBody>
      </p:sp>
      <p:sp>
        <p:nvSpPr>
          <p:cNvPr id="9" name="Text Placeholder 8"/>
          <p:cNvSpPr>
            <a:spLocks noGrp="1"/>
          </p:cNvSpPr>
          <p:nvPr>
            <p:ph type="body" sz="quarter" idx="14"/>
          </p:nvPr>
        </p:nvSpPr>
        <p:spPr/>
        <p:txBody>
          <a:bodyPr/>
          <a:lstStyle/>
          <a:p>
            <a:r>
              <a:rPr lang="en-US" dirty="0"/>
              <a:t>5.6.1. Định nghĩa mutex locks</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Mutex (viết tắt của </a:t>
            </a:r>
            <a:r>
              <a:rPr lang="en-US" b="1" u="sng" dirty="0"/>
              <a:t>Mut</a:t>
            </a:r>
            <a:r>
              <a:rPr lang="en-US" dirty="0"/>
              <a:t>ual </a:t>
            </a:r>
            <a:r>
              <a:rPr lang="en-US" b="1" u="sng" dirty="0"/>
              <a:t>ex</a:t>
            </a:r>
            <a:r>
              <a:rPr lang="en-US" dirty="0"/>
              <a:t>clusion) locks hay còn gọi lại “khóa mutex” là kỹ thuật giúp đảm bảo yêu cầu loại trừ tương hỗ khi các tiến trình thực thi đồng thời với nhau. Mutex locks hoạt động như một ổ khóa, khi tiến trình tiến vào vùng tranh chấp thì cần phải yêu cầu khóa ổ khóa lại, tương tự, sau khi ra khỏi vùng tranh chấp thì tiến trình cần yêu cầu mở khóa mutex để tiến trình khác có thể tiến vào.</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06.</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5.6.1. Định nghĩa mutex locks</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975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975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US" dirty="0">
                <a:solidFill>
                  <a:schemeClr val="bg1"/>
                </a:solidFill>
                <a:latin typeface="Arial" panose="020B0604020202020204" pitchFamily="34" charset="0"/>
                <a:cs typeface="Arial" panose="020B0604020202020204" pitchFamily="34" charset="0"/>
              </a:rPr>
              <a:t>Critical-section</a:t>
            </a:r>
            <a:endParaRPr lang="en-US" dirty="0">
              <a:solidFill>
                <a:schemeClr val="bg1"/>
              </a:solidFill>
              <a:latin typeface="Arial" panose="020B0604020202020204" pitchFamily="34" charset="0"/>
              <a:cs typeface="Arial" panose="020B0604020202020204" pitchFamily="34" charset="0"/>
            </a:endParaRPr>
          </a:p>
        </p:txBody>
      </p:sp>
      <p:pic>
        <p:nvPicPr>
          <p:cNvPr id="10" name="Graphic 9" descr="Lock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56877" y="3001326"/>
            <a:ext cx="551553" cy="551553"/>
          </a:xfrm>
          <a:prstGeom prst="rect">
            <a:avLst/>
          </a:prstGeom>
        </p:spPr>
      </p:pic>
      <p:sp>
        <p:nvSpPr>
          <p:cNvPr id="12" name="Line Callout 2 11"/>
          <p:cNvSpPr/>
          <p:nvPr/>
        </p:nvSpPr>
        <p:spPr>
          <a:xfrm>
            <a:off x="3644348"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Mutex locks</a:t>
            </a:r>
            <a:endParaRPr lang="en-US" sz="1600" dirty="0">
              <a:latin typeface="Arial" panose="020B0604020202020204" pitchFamily="34" charset="0"/>
              <a:cs typeface="Arial" panose="020B0604020202020204" pitchFamily="34" charset="0"/>
            </a:endParaRPr>
          </a:p>
        </p:txBody>
      </p:sp>
      <p:sp>
        <p:nvSpPr>
          <p:cNvPr id="14" name="Down Arrow 13"/>
          <p:cNvSpPr/>
          <p:nvPr/>
        </p:nvSpPr>
        <p:spPr>
          <a:xfrm>
            <a:off x="5528753"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5123538" y="2032534"/>
            <a:ext cx="101822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Process</a:t>
            </a:r>
            <a:endParaRPr lang="en-US"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stretch>
            <a:fillRect/>
          </a:stretch>
        </p:blipFill>
        <p:spPr>
          <a:xfrm>
            <a:off x="6449968" y="2519528"/>
            <a:ext cx="4779210" cy="2188610"/>
          </a:xfrm>
          <a:prstGeom prst="rect">
            <a:avLst/>
          </a:prstGeom>
        </p:spPr>
      </p:pic>
      <p:cxnSp>
        <p:nvCxnSpPr>
          <p:cNvPr id="20" name="Straight Arrow Connector 19"/>
          <p:cNvCxnSpPr/>
          <p:nvPr/>
        </p:nvCxnSpPr>
        <p:spPr>
          <a:xfrm>
            <a:off x="5908430"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08430"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106171" y="2114399"/>
            <a:ext cx="3749744" cy="1169551"/>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acquire()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while (!available);</a:t>
            </a:r>
            <a:endParaRPr lang="en-US" sz="1400" dirty="0">
              <a:effectLst/>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a:effectLst/>
                <a:latin typeface="Courier New" panose="02070309020205020404" pitchFamily="49" charset="0"/>
                <a:cs typeface="Courier New" panose="02070309020205020404" pitchFamily="49" charset="0"/>
              </a:rPr>
              <a:t>/* busy wait */</a:t>
            </a: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	available = false;</a:t>
            </a: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sp>
        <p:nvSpPr>
          <p:cNvPr id="26" name="TextBox 25"/>
          <p:cNvSpPr txBox="1"/>
          <p:nvPr/>
        </p:nvSpPr>
        <p:spPr>
          <a:xfrm>
            <a:off x="15106171" y="3560719"/>
            <a:ext cx="2933816" cy="738664"/>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400" dirty="0">
                <a:effectLst/>
                <a:latin typeface="Courier New" panose="02070309020205020404" pitchFamily="49" charset="0"/>
                <a:cs typeface="Courier New" panose="02070309020205020404" pitchFamily="49" charset="0"/>
              </a:rPr>
              <a:t>release() {</a:t>
            </a:r>
            <a:br>
              <a:rPr lang="en-US" sz="1400" dirty="0">
                <a:effectLst/>
                <a:latin typeface="Courier New" panose="02070309020205020404" pitchFamily="49" charset="0"/>
                <a:cs typeface="Courier New" panose="02070309020205020404" pitchFamily="49" charset="0"/>
              </a:rPr>
            </a:br>
            <a:r>
              <a:rPr lang="en-US" sz="1400" dirty="0">
                <a:effectLst/>
                <a:latin typeface="Courier New" panose="02070309020205020404" pitchFamily="49" charset="0"/>
                <a:cs typeface="Courier New" panose="02070309020205020404" pitchFamily="49" charset="0"/>
              </a:rPr>
              <a:t>	available = true;</a:t>
            </a:r>
            <a:endParaRPr lang="en-US" sz="1400" dirty="0">
              <a:effectLst/>
              <a:latin typeface="Courier New" panose="02070309020205020404" pitchFamily="49" charset="0"/>
              <a:cs typeface="Courier New" panose="02070309020205020404" pitchFamily="49" charset="0"/>
            </a:endParaRPr>
          </a:p>
          <a:p>
            <a:r>
              <a:rPr lang="en-US" sz="1400" dirty="0">
                <a:effectLst/>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p:txBody>
      </p:sp>
      <p:cxnSp>
        <p:nvCxnSpPr>
          <p:cNvPr id="27" name="Straight Arrow Connector 26"/>
          <p:cNvCxnSpPr/>
          <p:nvPr/>
        </p:nvCxnSpPr>
        <p:spPr>
          <a:xfrm>
            <a:off x="12481907"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481907"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5.6.1. Định nghĩa mutex locks</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ectangle 6"/>
          <p:cNvSpPr/>
          <p:nvPr/>
        </p:nvSpPr>
        <p:spPr>
          <a:xfrm>
            <a:off x="-7833946" y="3376245"/>
            <a:ext cx="4932485" cy="1292469"/>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7833946" y="4299383"/>
            <a:ext cx="1697901" cy="369332"/>
          </a:xfrm>
          <a:prstGeom prst="rect">
            <a:avLst/>
          </a:prstGeom>
          <a:gradFill>
            <a:gsLst>
              <a:gs pos="0">
                <a:srgbClr val="00C6FF"/>
              </a:gs>
              <a:gs pos="100000">
                <a:srgbClr val="0072FF"/>
              </a:gs>
            </a:gsLst>
            <a:lin ang="5400000" scaled="1"/>
          </a:gradFill>
        </p:spPr>
        <p:txBody>
          <a:bodyPr wrap="none" rtlCol="0" anchor="ctr">
            <a:spAutoFit/>
          </a:bodyPr>
          <a:lstStyle/>
          <a:p>
            <a:pPr algn="ctr"/>
            <a:r>
              <a:rPr lang="en-US" dirty="0">
                <a:solidFill>
                  <a:schemeClr val="bg1"/>
                </a:solidFill>
                <a:latin typeface="Arial" panose="020B0604020202020204" pitchFamily="34" charset="0"/>
                <a:cs typeface="Arial" panose="020B0604020202020204" pitchFamily="34" charset="0"/>
              </a:rPr>
              <a:t>Critical-section</a:t>
            </a:r>
            <a:endParaRPr lang="en-US" dirty="0">
              <a:solidFill>
                <a:schemeClr val="bg1"/>
              </a:solidFill>
              <a:latin typeface="Arial" panose="020B0604020202020204" pitchFamily="34" charset="0"/>
              <a:cs typeface="Arial" panose="020B0604020202020204" pitchFamily="34" charset="0"/>
            </a:endParaRPr>
          </a:p>
        </p:txBody>
      </p:sp>
      <p:pic>
        <p:nvPicPr>
          <p:cNvPr id="10" name="Graphic 9" descr="Lock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53015" y="3001326"/>
            <a:ext cx="551553" cy="551553"/>
          </a:xfrm>
          <a:prstGeom prst="rect">
            <a:avLst/>
          </a:prstGeom>
        </p:spPr>
      </p:pic>
      <p:sp>
        <p:nvSpPr>
          <p:cNvPr id="12" name="Line Callout 2 11"/>
          <p:cNvSpPr/>
          <p:nvPr/>
        </p:nvSpPr>
        <p:spPr>
          <a:xfrm>
            <a:off x="-5165544" y="3705769"/>
            <a:ext cx="1362807" cy="334202"/>
          </a:xfrm>
          <a:prstGeom prst="borderCallout2">
            <a:avLst>
              <a:gd name="adj1" fmla="val 12434"/>
              <a:gd name="adj2" fmla="val 104299"/>
              <a:gd name="adj3" fmla="val 12435"/>
              <a:gd name="adj4" fmla="val 121755"/>
              <a:gd name="adj5" fmla="val -50650"/>
              <a:gd name="adj6" fmla="val 145031"/>
            </a:avLst>
          </a:prstGeom>
          <a:gradFill>
            <a:gsLst>
              <a:gs pos="0">
                <a:schemeClr val="accent4"/>
              </a:gs>
              <a:gs pos="100000">
                <a:schemeClr val="accent2">
                  <a:lumMod val="75000"/>
                </a:schemeClr>
              </a:gs>
            </a:gsLst>
            <a:lin ang="5400000" scaled="1"/>
          </a:gradFill>
          <a:ln>
            <a:gradFill>
              <a:gsLst>
                <a:gs pos="0">
                  <a:schemeClr val="accent4"/>
                </a:gs>
                <a:gs pos="100000">
                  <a:schemeClr val="accent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Mutex locks</a:t>
            </a:r>
            <a:endParaRPr lang="en-US" sz="1600" dirty="0">
              <a:latin typeface="Arial" panose="020B0604020202020204" pitchFamily="34" charset="0"/>
              <a:cs typeface="Arial" panose="020B0604020202020204" pitchFamily="34" charset="0"/>
            </a:endParaRPr>
          </a:p>
        </p:txBody>
      </p:sp>
      <p:sp>
        <p:nvSpPr>
          <p:cNvPr id="14" name="Down Arrow 13"/>
          <p:cNvSpPr/>
          <p:nvPr/>
        </p:nvSpPr>
        <p:spPr>
          <a:xfrm>
            <a:off x="-3281139" y="2461846"/>
            <a:ext cx="207799" cy="419519"/>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3686354" y="2032534"/>
            <a:ext cx="1018227"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Process</a:t>
            </a:r>
            <a:endParaRPr lang="en-US"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3"/>
          <a:stretch>
            <a:fillRect/>
          </a:stretch>
        </p:blipFill>
        <p:spPr>
          <a:xfrm>
            <a:off x="838200" y="2519528"/>
            <a:ext cx="4779210" cy="2188610"/>
          </a:xfrm>
          <a:prstGeom prst="rect">
            <a:avLst/>
          </a:prstGeom>
        </p:spPr>
      </p:pic>
      <p:cxnSp>
        <p:nvCxnSpPr>
          <p:cNvPr id="20" name="Straight Arrow Connector 19"/>
          <p:cNvCxnSpPr/>
          <p:nvPr/>
        </p:nvCxnSpPr>
        <p:spPr>
          <a:xfrm>
            <a:off x="-2901462" y="3138854"/>
            <a:ext cx="2479432" cy="0"/>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1462" y="3138854"/>
            <a:ext cx="2488224" cy="650631"/>
          </a:xfrm>
          <a:prstGeom prst="straightConnector1">
            <a:avLst/>
          </a:prstGeom>
          <a:ln w="19050" cap="rnd">
            <a:round/>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360995" y="2114399"/>
            <a:ext cx="3882794"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while (!available);</a:t>
            </a:r>
            <a:endParaRPr lang="en-US" sz="1600" dirty="0">
              <a:effectLst/>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 busy wait */</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available = false;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9" name="TextBox 8"/>
          <p:cNvSpPr txBox="1"/>
          <p:nvPr/>
        </p:nvSpPr>
        <p:spPr>
          <a:xfrm>
            <a:off x="6360995" y="3560719"/>
            <a:ext cx="3749744" cy="830997"/>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cxnSp>
        <p:nvCxnSpPr>
          <p:cNvPr id="13" name="Straight Arrow Connector 12"/>
          <p:cNvCxnSpPr/>
          <p:nvPr/>
        </p:nvCxnSpPr>
        <p:spPr>
          <a:xfrm>
            <a:off x="3736731"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736731"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37688" y="5090855"/>
            <a:ext cx="10713189" cy="707886"/>
          </a:xfrm>
          <a:prstGeom prst="rect">
            <a:avLst/>
          </a:prstGeom>
          <a:noFill/>
        </p:spPr>
        <p:txBody>
          <a:bodyPr wrap="none" rtlCol="0">
            <a:spAutoFit/>
          </a:bodyPr>
          <a:lstStyle/>
          <a:p>
            <a:pPr algn="l"/>
            <a:r>
              <a:rPr lang="en-US" sz="2000" dirty="0">
                <a:latin typeface="Arial" panose="020B0604020202020204" pitchFamily="34" charset="0"/>
                <a:cs typeface="Arial" panose="020B0604020202020204" pitchFamily="34" charset="0"/>
              </a:rPr>
              <a:t>Thao tác gọi </a:t>
            </a:r>
            <a:r>
              <a:rPr lang="en-US" sz="2000" dirty="0">
                <a:latin typeface="Courier New" panose="02070309020205020404" pitchFamily="49" charset="0"/>
                <a:cs typeface="Courier New" panose="02070309020205020404" pitchFamily="49" charset="0"/>
              </a:rPr>
              <a:t>acquire()</a:t>
            </a:r>
            <a:r>
              <a:rPr lang="en-US" sz="2000" dirty="0">
                <a:latin typeface="Arial" panose="020B0604020202020204" pitchFamily="34" charset="0"/>
                <a:cs typeface="Arial" panose="020B0604020202020204" pitchFamily="34" charset="0"/>
              </a:rPr>
              <a:t> hoặc </a:t>
            </a:r>
            <a:r>
              <a:rPr lang="en-US" sz="2000" dirty="0">
                <a:latin typeface="Courier New" panose="02070309020205020404" pitchFamily="49" charset="0"/>
                <a:cs typeface="Courier New" panose="02070309020205020404" pitchFamily="49" charset="0"/>
              </a:rPr>
              <a:t>release()</a:t>
            </a:r>
            <a:r>
              <a:rPr lang="en-US" sz="2000" dirty="0">
                <a:latin typeface="Arial" panose="020B0604020202020204" pitchFamily="34" charset="0"/>
                <a:cs typeface="Arial" panose="020B0604020202020204" pitchFamily="34" charset="0"/>
              </a:rPr>
              <a:t> phải được thực hiện </a:t>
            </a:r>
            <a:r>
              <a:rPr lang="en-US" sz="2000" b="1" dirty="0">
                <a:latin typeface="Arial" panose="020B0604020202020204" pitchFamily="34" charset="0"/>
                <a:cs typeface="Arial" panose="020B0604020202020204" pitchFamily="34" charset="0"/>
              </a:rPr>
              <a:t>đơn nguyên</a:t>
            </a:r>
            <a:endParaRPr lang="en-US" sz="2000" b="1" dirty="0">
              <a:latin typeface="Arial" panose="020B0604020202020204" pitchFamily="34" charset="0"/>
              <a:cs typeface="Arial" panose="020B0604020202020204" pitchFamily="34" charset="0"/>
            </a:endParaRPr>
          </a:p>
          <a:p>
            <a:pPr algn="l"/>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rPr>
              <a:t>Có thể được hiện thực thông qua lệnh phần cứng đơn nguyên như </a:t>
            </a:r>
            <a:r>
              <a:rPr lang="en-US" sz="2000" dirty="0">
                <a:latin typeface="Courier New" panose="02070309020205020404" pitchFamily="49" charset="0"/>
                <a:cs typeface="Courier New" panose="02070309020205020404" pitchFamily="49" charset="0"/>
              </a:rPr>
              <a:t>compare_and_swap</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Bài toán Producer vs. Consumer</a:t>
            </a:r>
            <a:endParaRPr lang="en-US" dirty="0"/>
          </a:p>
        </p:txBody>
      </p:sp>
      <p:sp>
        <p:nvSpPr>
          <p:cNvPr id="3" name="Content Placeholder 2"/>
          <p:cNvSpPr>
            <a:spLocks noGrp="1"/>
          </p:cNvSpPr>
          <p:nvPr>
            <p:ph idx="1"/>
          </p:nvPr>
        </p:nvSpPr>
        <p:spPr>
          <a:xfrm>
            <a:off x="838200" y="1788161"/>
            <a:ext cx="10515600" cy="1261514"/>
          </a:xfrm>
        </p:spPr>
        <p:txBody>
          <a:bodyPr>
            <a:noAutofit/>
          </a:bodyPr>
          <a:lstStyle/>
          <a:p>
            <a:pPr>
              <a:lnSpc>
                <a:spcPct val="130000"/>
              </a:lnSpc>
              <a:spcBef>
                <a:spcPts val="300"/>
              </a:spcBef>
              <a:spcAft>
                <a:spcPts val="300"/>
              </a:spcAft>
            </a:pPr>
            <a:r>
              <a:rPr lang="en-US" sz="2000" dirty="0"/>
              <a:t>Gồm 02 tiến trình diễn ra đồng thời với nhau:</a:t>
            </a:r>
            <a:endParaRPr lang="en-US" sz="2000" dirty="0"/>
          </a:p>
          <a:p>
            <a:pPr lvl="1">
              <a:lnSpc>
                <a:spcPct val="130000"/>
              </a:lnSpc>
              <a:spcBef>
                <a:spcPts val="300"/>
              </a:spcBef>
              <a:spcAft>
                <a:spcPts val="300"/>
              </a:spcAft>
            </a:pPr>
            <a:r>
              <a:rPr lang="en-US" sz="2000" b="1" dirty="0"/>
              <a:t>Producer</a:t>
            </a:r>
            <a:r>
              <a:rPr lang="en-US" sz="2000" dirty="0"/>
              <a:t>: liên tục tạo ra hàng hóa </a:t>
            </a:r>
            <a:r>
              <a:rPr lang="en-US" sz="2000" dirty="0">
                <a:sym typeface="Wingdings" panose="05000000000000000000" pitchFamily="2" charset="2"/>
              </a:rPr>
              <a:t> tăng biến </a:t>
            </a:r>
            <a:r>
              <a:rPr lang="en-US" sz="2000" dirty="0">
                <a:latin typeface="Courier New" panose="02070309020205020404" pitchFamily="49" charset="0"/>
                <a:cs typeface="Courier New" panose="02070309020205020404" pitchFamily="49" charset="0"/>
                <a:sym typeface="Wingdings" panose="05000000000000000000" pitchFamily="2" charset="2"/>
              </a:rPr>
              <a:t>count</a:t>
            </a:r>
            <a:endParaRPr lang="en-US" sz="2000" dirty="0">
              <a:latin typeface="Courier New" panose="02070309020205020404" pitchFamily="49" charset="0"/>
              <a:cs typeface="Courier New" panose="02070309020205020404" pitchFamily="49" charset="0"/>
              <a:sym typeface="Wingdings" panose="05000000000000000000" pitchFamily="2" charset="2"/>
            </a:endParaRPr>
          </a:p>
          <a:p>
            <a:pPr lvl="1">
              <a:lnSpc>
                <a:spcPct val="130000"/>
              </a:lnSpc>
              <a:spcBef>
                <a:spcPts val="300"/>
              </a:spcBef>
              <a:spcAft>
                <a:spcPts val="300"/>
              </a:spcAft>
            </a:pPr>
            <a:r>
              <a:rPr lang="en-US" sz="2000" b="1" dirty="0">
                <a:sym typeface="Wingdings" panose="05000000000000000000" pitchFamily="2" charset="2"/>
              </a:rPr>
              <a:t>Consumer</a:t>
            </a:r>
            <a:r>
              <a:rPr lang="en-US" sz="2000" dirty="0">
                <a:sym typeface="Wingdings" panose="05000000000000000000" pitchFamily="2" charset="2"/>
              </a:rPr>
              <a:t>: liên tục bán hàng  giảm biến </a:t>
            </a:r>
            <a:r>
              <a:rPr lang="en-US" sz="2000" dirty="0">
                <a:latin typeface="Courier New" panose="02070309020205020404" pitchFamily="49" charset="0"/>
                <a:cs typeface="Courier New" panose="02070309020205020404" pitchFamily="49" charset="0"/>
                <a:sym typeface="Wingdings" panose="05000000000000000000" pitchFamily="2" charset="2"/>
              </a:rPr>
              <a:t>count</a:t>
            </a:r>
            <a:endParaRPr lang="en-US" sz="20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41" name="Picture 40"/>
          <p:cNvPicPr>
            <a:picLocks noChangeAspect="1"/>
          </p:cNvPicPr>
          <p:nvPr/>
        </p:nvPicPr>
        <p:blipFill>
          <a:blip r:embed="rId1"/>
          <a:srcRect t="1683" b="1683"/>
          <a:stretch>
            <a:fillRect/>
          </a:stretch>
        </p:blipFill>
        <p:spPr>
          <a:xfrm>
            <a:off x="846908" y="3361156"/>
            <a:ext cx="4664894" cy="1316352"/>
          </a:xfrm>
          <a:prstGeom prst="rect">
            <a:avLst/>
          </a:prstGeom>
        </p:spPr>
      </p:pic>
      <p:sp>
        <p:nvSpPr>
          <p:cNvPr id="7" name="TextBox 6"/>
          <p:cNvSpPr txBox="1"/>
          <p:nvPr/>
        </p:nvSpPr>
        <p:spPr>
          <a:xfrm>
            <a:off x="6096000" y="3192175"/>
            <a:ext cx="5596932" cy="3403496"/>
          </a:xfrm>
          <a:prstGeom prst="rect">
            <a:avLst/>
          </a:prstGeom>
          <a:noFill/>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pPr>
            <a:r>
              <a:rPr lang="en-US" sz="2000" dirty="0">
                <a:latin typeface="Arial" panose="020B0604020202020204" pitchFamily="34" charset="0"/>
                <a:cs typeface="Arial" panose="020B0604020202020204" pitchFamily="34" charset="0"/>
              </a:rPr>
              <a:t>Thông thường các tiến trình đều sẽ được đặt trong vòng while(1) để thực thi liên tục.</a:t>
            </a:r>
            <a:endParaRPr lang="en-US" sz="2000" dirty="0">
              <a:latin typeface="Arial" panose="020B0604020202020204" pitchFamily="34" charset="0"/>
              <a:cs typeface="Arial" panose="020B0604020202020204" pitchFamily="34" charset="0"/>
            </a:endParaRPr>
          </a:p>
          <a:p>
            <a:pPr marL="285750" indent="-285750">
              <a:lnSpc>
                <a:spcPct val="130000"/>
              </a:lnSpc>
              <a:spcBef>
                <a:spcPts val="300"/>
              </a:spcBef>
              <a:spcAft>
                <a:spcPts val="300"/>
              </a:spcAft>
              <a:buFont typeface="Arial" panose="020B0604020202020204" pitchFamily="34" charset="0"/>
              <a:buChar char="•"/>
            </a:pPr>
            <a:r>
              <a:rPr lang="en-US" sz="2000" dirty="0">
                <a:latin typeface="Arial" panose="020B0604020202020204" pitchFamily="34" charset="0"/>
                <a:cs typeface="Arial" panose="020B0604020202020204" pitchFamily="34" charset="0"/>
              </a:rPr>
              <a:t>Khi các tiến trình thực thi đồng thời, các dữ kiện sau sẽ </a:t>
            </a:r>
            <a:r>
              <a:rPr lang="en-US" sz="2000" b="1" dirty="0">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thể xác định được:</a:t>
            </a:r>
            <a:endParaRPr lang="en-US" sz="2000" dirty="0">
              <a:latin typeface="Arial" panose="020B0604020202020204" pitchFamily="34" charset="0"/>
              <a:cs typeface="Arial" panose="020B0604020202020204" pitchFamily="34" charset="0"/>
            </a:endParaRPr>
          </a:p>
          <a:p>
            <a:pPr marL="742950" lvl="1" indent="-285750">
              <a:lnSpc>
                <a:spcPct val="130000"/>
              </a:lnSpc>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Tiến trình nào thực thi trước?</a:t>
            </a:r>
            <a:endParaRPr lang="en-US" dirty="0">
              <a:latin typeface="Arial" panose="020B0604020202020204" pitchFamily="34" charset="0"/>
              <a:cs typeface="Arial" panose="020B0604020202020204" pitchFamily="34" charset="0"/>
            </a:endParaRPr>
          </a:p>
          <a:p>
            <a:pPr marL="742950" lvl="1" indent="-285750">
              <a:lnSpc>
                <a:spcPct val="130000"/>
              </a:lnSpc>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Tiến trình nào thực thi lâu hơn (do giải thuật định thời CPU)?</a:t>
            </a:r>
            <a:endParaRPr lang="en-US" dirty="0">
              <a:latin typeface="Arial" panose="020B0604020202020204" pitchFamily="34" charset="0"/>
              <a:cs typeface="Arial" panose="020B0604020202020204" pitchFamily="34" charset="0"/>
            </a:endParaRPr>
          </a:p>
          <a:p>
            <a:pPr marL="742950" lvl="1" indent="-285750">
              <a:lnSpc>
                <a:spcPct val="130000"/>
              </a:lnSpc>
              <a:spcBef>
                <a:spcPts val="300"/>
              </a:spcBef>
              <a:spcAft>
                <a:spcPts val="300"/>
              </a:spcAft>
              <a:buFont typeface="Arial" panose="020B0604020202020204" pitchFamily="34" charset="0"/>
              <a:buChar char="•"/>
            </a:pPr>
            <a:r>
              <a:rPr lang="en-US" dirty="0">
                <a:latin typeface="Arial" panose="020B0604020202020204" pitchFamily="34" charset="0"/>
                <a:cs typeface="Arial" panose="020B0604020202020204" pitchFamily="34" charset="0"/>
              </a:rPr>
              <a:t>Tiến trình sẽ hết quantum time khi nào?</a:t>
            </a:r>
            <a:endParaRPr lang="en-US"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5.6.1. Định nghĩa mutex locks</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pic>
        <p:nvPicPr>
          <p:cNvPr id="16" name="Picture 15"/>
          <p:cNvPicPr>
            <a:picLocks noChangeAspect="1"/>
          </p:cNvPicPr>
          <p:nvPr/>
        </p:nvPicPr>
        <p:blipFill>
          <a:blip r:embed="rId1"/>
          <a:stretch>
            <a:fillRect/>
          </a:stretch>
        </p:blipFill>
        <p:spPr>
          <a:xfrm>
            <a:off x="-5989027" y="2519528"/>
            <a:ext cx="4779210" cy="2188610"/>
          </a:xfrm>
          <a:prstGeom prst="rect">
            <a:avLst/>
          </a:prstGeom>
        </p:spPr>
      </p:pic>
      <p:sp>
        <p:nvSpPr>
          <p:cNvPr id="3" name="TextBox 2"/>
          <p:cNvSpPr txBox="1"/>
          <p:nvPr/>
        </p:nvSpPr>
        <p:spPr>
          <a:xfrm>
            <a:off x="927349" y="2114399"/>
            <a:ext cx="3882794"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endPar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endParaRP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endPar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available = false;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9" name="TextBox 8"/>
          <p:cNvSpPr txBox="1"/>
          <p:nvPr/>
        </p:nvSpPr>
        <p:spPr>
          <a:xfrm>
            <a:off x="927349" y="3560719"/>
            <a:ext cx="3749744" cy="830997"/>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cxnSp>
        <p:nvCxnSpPr>
          <p:cNvPr id="13" name="Straight Arrow Connector 12"/>
          <p:cNvCxnSpPr/>
          <p:nvPr/>
        </p:nvCxnSpPr>
        <p:spPr>
          <a:xfrm>
            <a:off x="-3090496" y="3138854"/>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090496" y="3718981"/>
            <a:ext cx="2523392" cy="0"/>
          </a:xfrm>
          <a:prstGeom prst="straightConnector1">
            <a:avLst/>
          </a:prstGeom>
          <a:ln w="19050">
            <a:gradFill>
              <a:gsLst>
                <a:gs pos="0">
                  <a:srgbClr val="00C6FF"/>
                </a:gs>
                <a:gs pos="99000">
                  <a:srgbClr val="0072FF"/>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387362" y="2519528"/>
            <a:ext cx="1565030" cy="0"/>
          </a:xfrm>
          <a:prstGeom prst="straightConnector1">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96000" y="2329842"/>
            <a:ext cx="2531462" cy="369332"/>
          </a:xfrm>
          <a:prstGeom prst="rect">
            <a:avLst/>
          </a:prstGeom>
          <a:noFill/>
        </p:spPr>
        <p:txBody>
          <a:bodyPr wrap="none" rtlCol="0">
            <a:spAutoFit/>
          </a:bodyPr>
          <a:lstStyle/>
          <a:p>
            <a:pPr algn="l"/>
            <a:r>
              <a:rPr lang="en-US" b="1" dirty="0">
                <a:latin typeface="Arial" panose="020B0604020202020204" pitchFamily="34" charset="0"/>
                <a:cs typeface="Arial" panose="020B0604020202020204" pitchFamily="34" charset="0"/>
              </a:rPr>
              <a:t>Yêu cầu busy waiting</a:t>
            </a:r>
            <a:endParaRPr lang="en-US" b="1" dirty="0">
              <a:latin typeface="Arial" panose="020B0604020202020204" pitchFamily="34" charset="0"/>
              <a:cs typeface="Arial" panose="020B0604020202020204" pitchFamily="34" charset="0"/>
            </a:endParaRPr>
          </a:p>
        </p:txBody>
      </p:sp>
      <p:cxnSp>
        <p:nvCxnSpPr>
          <p:cNvPr id="24" name="Elbow Connector 23"/>
          <p:cNvCxnSpPr>
            <a:endCxn id="25" idx="1"/>
          </p:cNvCxnSpPr>
          <p:nvPr/>
        </p:nvCxnSpPr>
        <p:spPr>
          <a:xfrm>
            <a:off x="4677093" y="3429000"/>
            <a:ext cx="1418907" cy="127913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96000" y="4523472"/>
            <a:ext cx="423385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Giải pháp này còn được gọi là </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spinlock</a:t>
            </a:r>
            <a:endPar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p:txBody>
      </p:sp>
      <p:sp>
        <p:nvSpPr>
          <p:cNvPr id="8" name="TextBox 7"/>
          <p:cNvSpPr txBox="1"/>
          <p:nvPr/>
        </p:nvSpPr>
        <p:spPr>
          <a:xfrm>
            <a:off x="8471452" y="2329463"/>
            <a:ext cx="2252319"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sym typeface="Wingdings" panose="05000000000000000000" pitchFamily="2" charset="2"/>
              </a:rPr>
              <a:t> </a:t>
            </a:r>
            <a:r>
              <a:rPr lang="en-US" b="1" dirty="0">
                <a:latin typeface="Arial" panose="020B0604020202020204" pitchFamily="34" charset="0"/>
                <a:cs typeface="Arial" panose="020B0604020202020204" pitchFamily="34" charset="0"/>
              </a:rPr>
              <a:t>Lãng phí CPU</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MUTEX LOCKS</a:t>
            </a:r>
            <a:endParaRPr lang="en-US" dirty="0"/>
          </a:p>
        </p:txBody>
      </p:sp>
      <p:sp>
        <p:nvSpPr>
          <p:cNvPr id="9" name="Text Placeholder 8"/>
          <p:cNvSpPr>
            <a:spLocks noGrp="1"/>
          </p:cNvSpPr>
          <p:nvPr>
            <p:ph type="body" sz="quarter" idx="14"/>
          </p:nvPr>
        </p:nvSpPr>
        <p:spPr/>
        <p:txBody>
          <a:bodyPr/>
          <a:lstStyle/>
          <a:p>
            <a:r>
              <a:rPr lang="en-US" dirty="0"/>
              <a:t>5.6.2. Mutex locks không busy waiting</a:t>
            </a:r>
            <a:endParaRPr lang="en-US" dirty="0"/>
          </a:p>
        </p:txBody>
      </p:sp>
      <p:sp>
        <p:nvSpPr>
          <p:cNvPr id="5" name="Text Placeholder 4"/>
          <p:cNvSpPr>
            <a:spLocks noGrp="1"/>
          </p:cNvSpPr>
          <p:nvPr>
            <p:ph type="body" sz="quarter" idx="15"/>
          </p:nvPr>
        </p:nvSpPr>
        <p:spPr>
          <a:xfrm>
            <a:off x="1470930" y="3924167"/>
            <a:ext cx="7425646" cy="1094505"/>
          </a:xfrm>
        </p:spPr>
        <p:txBody>
          <a:bodyPr>
            <a:normAutofit/>
          </a:bodyPr>
          <a:lstStyle/>
          <a:p>
            <a:pPr algn="just"/>
            <a:r>
              <a:rPr lang="en-US" dirty="0"/>
              <a:t>Để tránh busy waiting trong việc sử dụng khóa mutex, hệ điều hành cung cấp cơ chế cho phép khóa tiến trình – hay chủ động đưa tiến trình vào trạng thái ngủ, song song đó là cơ chế đánh thức tiến trình để đưa tiến trình vào trạng thái hoạt động trở lại. Hãy khảo sát cách thức triển khai mutex locks không busy waiting ngay sau đây.</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06.</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5.6.2. Mutex locks không busy waiting</a:t>
            </a:r>
            <a:endParaRPr lang="en-US" dirty="0"/>
          </a:p>
        </p:txBody>
      </p:sp>
      <p:sp>
        <p:nvSpPr>
          <p:cNvPr id="3" name="Content Placeholder 2"/>
          <p:cNvSpPr>
            <a:spLocks noGrp="1"/>
          </p:cNvSpPr>
          <p:nvPr>
            <p:ph idx="1"/>
          </p:nvPr>
        </p:nvSpPr>
        <p:spPr>
          <a:xfrm>
            <a:off x="838200" y="1788160"/>
            <a:ext cx="10515600" cy="4260947"/>
          </a:xfrm>
        </p:spPr>
        <p:txBody>
          <a:bodyPr>
            <a:normAutofit lnSpcReduction="10000"/>
          </a:bodyPr>
          <a:lstStyle/>
          <a:p>
            <a:pPr algn="just"/>
            <a:r>
              <a:rPr lang="en-US" dirty="0"/>
              <a:t>Để tránh busy waiting trong mutex locks, ta tạm thời đặt tiến trình vào trạng thái ngủ khi khóa bị khóa, và sau đó đánh thức tiến trình dậy khi khóa được mở.</a:t>
            </a:r>
            <a:endParaRPr lang="en-US" dirty="0"/>
          </a:p>
          <a:p>
            <a:pPr algn="just"/>
            <a:r>
              <a:rPr lang="en-US" dirty="0"/>
              <a:t>Hệ điều hành cần cung cấp 2 thao tác:</a:t>
            </a:r>
            <a:endParaRPr lang="en-US" dirty="0"/>
          </a:p>
          <a:p>
            <a:pPr lvl="1" algn="just"/>
            <a:r>
              <a:rPr lang="en-US" b="1" dirty="0">
                <a:gradFill>
                  <a:gsLst>
                    <a:gs pos="0">
                      <a:srgbClr val="00C6FF"/>
                    </a:gs>
                    <a:gs pos="100000">
                      <a:srgbClr val="0072FF"/>
                    </a:gs>
                  </a:gsLst>
                  <a:lin ang="5400000" scaled="1"/>
                </a:gradFill>
              </a:rPr>
              <a:t>block</a:t>
            </a:r>
            <a:r>
              <a:rPr lang="en-US" dirty="0"/>
              <a:t>: tạm dừng và đặt tiến trình gọi thao tác này vào trong hàng đợi – </a:t>
            </a:r>
            <a:r>
              <a:rPr lang="en-US" b="1" i="1" dirty="0"/>
              <a:t>trạng thái ngủ</a:t>
            </a:r>
            <a:r>
              <a:rPr lang="en-US" b="1" i="1" dirty="0"/>
              <a:t>.</a:t>
            </a:r>
            <a:endParaRPr lang="en-US" b="1" i="1" dirty="0"/>
          </a:p>
          <a:p>
            <a:pPr lvl="1" algn="just"/>
            <a:r>
              <a:rPr lang="en-US" b="1" dirty="0">
                <a:gradFill>
                  <a:gsLst>
                    <a:gs pos="0">
                      <a:srgbClr val="00C6FF"/>
                    </a:gs>
                    <a:gs pos="100000">
                      <a:srgbClr val="0072FF"/>
                    </a:gs>
                  </a:gsLst>
                  <a:lin ang="5400000" scaled="1"/>
                </a:gradFill>
              </a:rPr>
              <a:t>wakeup</a:t>
            </a:r>
            <a:r>
              <a:rPr lang="en-US" dirty="0"/>
              <a:t>: xóa một tiến trình ra khỏi hàng đợi và đặt lại vào trong hàng đợi sẵn sàng – </a:t>
            </a:r>
            <a:r>
              <a:rPr lang="en-US" b="1" i="1" dirty="0"/>
              <a:t>đánh thức</a:t>
            </a:r>
            <a:r>
              <a:rPr lang="en-US" b="1" i="1" dirty="0"/>
              <a:t>.</a:t>
            </a:r>
            <a:endParaRPr lang="en-US" b="1" i="1"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5.6.2. Mutex locks không busy waiting</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9" name="TextBox 8"/>
          <p:cNvSpPr txBox="1"/>
          <p:nvPr/>
        </p:nvSpPr>
        <p:spPr>
          <a:xfrm>
            <a:off x="548211" y="2114399"/>
            <a:ext cx="3882794" cy="1323439"/>
          </a:xfrm>
          <a:prstGeom prst="rect">
            <a:avLst/>
          </a:prstGeom>
          <a:noFill/>
          <a:ln w="19050" cap="rnd">
            <a:gradFill>
              <a:gsLst>
                <a:gs pos="0">
                  <a:srgbClr val="FFC000"/>
                </a:gs>
                <a:gs pos="100000">
                  <a:srgbClr val="FF0000"/>
                </a:gs>
              </a:gsLst>
              <a:lin ang="5400000" scaled="1"/>
            </a:gradFill>
          </a:ln>
        </p:spPr>
        <p:txBody>
          <a:bodyPr wrap="none" rtlCol="0">
            <a:spAutoFit/>
          </a:bodyPr>
          <a:lstStyle/>
          <a:p>
            <a:r>
              <a:rPr lang="en-US" sz="1600" b="1" dirty="0">
                <a:gradFill>
                  <a:gsLst>
                    <a:gs pos="0">
                      <a:srgbClr val="FFC000"/>
                    </a:gs>
                    <a:gs pos="100000">
                      <a:srgbClr val="FF0000"/>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while (!available);</a:t>
            </a:r>
            <a:endPar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endParaRP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rPr>
              <a:t>/* busy wait */</a:t>
            </a:r>
            <a:endParaRPr lang="en-US" sz="1600" b="1" dirty="0">
              <a:gradFill>
                <a:gsLst>
                  <a:gs pos="0">
                    <a:schemeClr val="accent4"/>
                  </a:gs>
                  <a:gs pos="100000">
                    <a:schemeClr val="accent3"/>
                  </a:gs>
                </a:gsLst>
                <a:lin ang="5400000" scaled="1"/>
              </a:gradFill>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available = false;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0" name="TextBox 9"/>
          <p:cNvSpPr txBox="1"/>
          <p:nvPr/>
        </p:nvSpPr>
        <p:spPr>
          <a:xfrm>
            <a:off x="548210" y="3560719"/>
            <a:ext cx="3882794" cy="830997"/>
          </a:xfrm>
          <a:prstGeom prst="rect">
            <a:avLst/>
          </a:prstGeom>
          <a:noFill/>
          <a:ln w="19050" cap="rnd">
            <a:gradFill>
              <a:gsLst>
                <a:gs pos="0">
                  <a:srgbClr val="FFC000"/>
                </a:gs>
                <a:gs pos="100000">
                  <a:srgbClr val="FF0000"/>
                </a:gs>
              </a:gsLst>
              <a:lin ang="5400000" scaled="1"/>
            </a:gradFill>
          </a:ln>
        </p:spPr>
        <p:txBody>
          <a:bodyPr wrap="square" rtlCol="0">
            <a:spAutoFit/>
          </a:bodyPr>
          <a:lstStyle/>
          <a:p>
            <a:r>
              <a:rPr lang="en-US" sz="1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release()</a:t>
            </a:r>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1" name="TextBox 10"/>
          <p:cNvSpPr txBox="1"/>
          <p:nvPr/>
        </p:nvSpPr>
        <p:spPr>
          <a:xfrm>
            <a:off x="5155223" y="2110026"/>
            <a:ext cx="3329758" cy="1323439"/>
          </a:xfrm>
          <a:prstGeom prst="rect">
            <a:avLst/>
          </a:prstGeom>
          <a:noFill/>
          <a:ln w="19050" cap="rnd">
            <a:gradFill>
              <a:gsLst>
                <a:gs pos="0">
                  <a:srgbClr val="00C6FF"/>
                </a:gs>
                <a:gs pos="100000">
                  <a:srgbClr val="0072FF"/>
                </a:gs>
              </a:gsLst>
              <a:lin ang="5400000" scaled="1"/>
            </a:gradFill>
          </a:ln>
        </p:spPr>
        <p:txBody>
          <a:bodyPr wrap="non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acquire()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if (!available);</a:t>
            </a:r>
            <a:endParaRPr lang="en-US" sz="1600" dirty="0">
              <a:effectLst/>
              <a:latin typeface="Courier New" panose="02070309020205020404" pitchFamily="49" charset="0"/>
              <a:cs typeface="Courier New" panose="02070309020205020404" pitchFamily="49" charset="0"/>
            </a:endParaRPr>
          </a:p>
          <a:p>
            <a:r>
              <a:rPr lang="en-US" sz="1600" b="1" dirty="0">
                <a:gradFill>
                  <a:gsLst>
                    <a:gs pos="0">
                      <a:schemeClr val="accent4"/>
                    </a:gs>
                    <a:gs pos="100000">
                      <a:schemeClr val="accent3"/>
                    </a:gs>
                  </a:gsLst>
                  <a:lin ang="5400000" scaled="1"/>
                </a:gradFill>
                <a:latin typeface="Courier New" panose="02070309020205020404" pitchFamily="49" charset="0"/>
                <a:cs typeface="Courier New" panose="02070309020205020404" pitchFamily="49" charset="0"/>
              </a:rPr>
              <a:t>		</a:t>
            </a:r>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block();</a:t>
            </a:r>
            <a:endPar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available = false;</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2" name="TextBox 11"/>
          <p:cNvSpPr txBox="1"/>
          <p:nvPr/>
        </p:nvSpPr>
        <p:spPr>
          <a:xfrm>
            <a:off x="5155222" y="3556346"/>
            <a:ext cx="3329757" cy="1077218"/>
          </a:xfrm>
          <a:prstGeom prst="rect">
            <a:avLst/>
          </a:prstGeom>
          <a:noFill/>
          <a:ln w="19050" cap="rnd">
            <a:gradFill>
              <a:gsLst>
                <a:gs pos="0">
                  <a:srgbClr val="00C6FF"/>
                </a:gs>
                <a:gs pos="100000">
                  <a:srgbClr val="0072FF"/>
                </a:gs>
              </a:gsLst>
              <a:lin ang="5400000" scaled="1"/>
            </a:gradFill>
          </a:ln>
        </p:spPr>
        <p:txBody>
          <a:bodyPr wrap="square" rtlCol="0">
            <a:spAutoFit/>
          </a:bodyPr>
          <a:lstStyle/>
          <a:p>
            <a:r>
              <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rPr>
              <a:t>release() </a:t>
            </a:r>
            <a:r>
              <a:rPr lang="en-US" sz="1600" dirty="0">
                <a:effectLst/>
                <a:latin typeface="Courier New" panose="02070309020205020404" pitchFamily="49" charset="0"/>
                <a:cs typeface="Courier New" panose="02070309020205020404" pitchFamily="49" charset="0"/>
              </a:rPr>
              <a:t>{</a:t>
            </a:r>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	available = true;</a:t>
            </a:r>
            <a:endParaRPr lang="en-US" sz="1600" dirty="0">
              <a:effectLst/>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wakeup(Q);</a:t>
            </a:r>
            <a:endParaRPr lang="en-US" sz="1600" b="1" dirty="0">
              <a:gradFill>
                <a:gsLst>
                  <a:gs pos="0">
                    <a:srgbClr val="00C6FF"/>
                  </a:gs>
                  <a:gs pos="100000">
                    <a:srgbClr val="0072FF"/>
                  </a:gs>
                </a:gsLst>
                <a:lin ang="5400000" scaled="1"/>
              </a:gradFill>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13" name="Right Arrow 12"/>
          <p:cNvSpPr/>
          <p:nvPr/>
        </p:nvSpPr>
        <p:spPr>
          <a:xfrm>
            <a:off x="4534979" y="2562613"/>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Right Arrow 13"/>
          <p:cNvSpPr/>
          <p:nvPr/>
        </p:nvSpPr>
        <p:spPr>
          <a:xfrm>
            <a:off x="4534979" y="3833375"/>
            <a:ext cx="483577" cy="272562"/>
          </a:xfrm>
          <a:prstGeom prst="right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8879510" y="1548128"/>
            <a:ext cx="3041218" cy="2235997"/>
          </a:xfrm>
          <a:prstGeom prst="rect">
            <a:avLst/>
          </a:prstGeom>
          <a:noFill/>
        </p:spPr>
        <p:txBody>
          <a:bodyPr wrap="square" rtlCol="0">
            <a:spAutoFit/>
          </a:bodyPr>
          <a:lstStyle/>
          <a:p>
            <a:pPr algn="just">
              <a:lnSpc>
                <a:spcPct val="120000"/>
              </a:lnSpc>
              <a:spcBef>
                <a:spcPts val="200"/>
              </a:spcBef>
              <a:spcAft>
                <a:spcPts val="200"/>
              </a:spcAft>
            </a:pPr>
            <a:r>
              <a:rPr lang="en-US"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muốn vào CS:</a:t>
            </a:r>
            <a:endParaRPr lang="en-US"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sz="1600" dirty="0">
                <a:latin typeface="Arial" panose="020B0604020202020204" pitchFamily="34" charset="0"/>
                <a:cs typeface="Arial" panose="020B0604020202020204" pitchFamily="34" charset="0"/>
              </a:rPr>
              <a:t>Nếu khóa mutex </a:t>
            </a:r>
            <a:r>
              <a:rPr lang="en-US" sz="1600" b="1" dirty="0">
                <a:latin typeface="Arial" panose="020B0604020202020204" pitchFamily="34" charset="0"/>
                <a:cs typeface="Arial" panose="020B0604020202020204" pitchFamily="34" charset="0"/>
              </a:rPr>
              <a:t>đang mở</a:t>
            </a:r>
            <a:r>
              <a:rPr lang="en-US" sz="1600" dirty="0">
                <a:latin typeface="Arial" panose="020B0604020202020204" pitchFamily="34" charset="0"/>
                <a:cs typeface="Arial" panose="020B0604020202020204" pitchFamily="34" charset="0"/>
              </a:rPr>
              <a:t>: tiến trình khóa lại và tiến vào CS</a:t>
            </a:r>
            <a:r>
              <a:rPr 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sz="1600" dirty="0">
                <a:latin typeface="Arial" panose="020B0604020202020204" pitchFamily="34" charset="0"/>
                <a:cs typeface="Arial" panose="020B0604020202020204" pitchFamily="34" charset="0"/>
              </a:rPr>
              <a:t>Nếu khóa mutex </a:t>
            </a:r>
            <a:r>
              <a:rPr lang="en-US" sz="1600" b="1" dirty="0">
                <a:latin typeface="Arial" panose="020B0604020202020204" pitchFamily="34" charset="0"/>
                <a:cs typeface="Arial" panose="020B0604020202020204" pitchFamily="34" charset="0"/>
              </a:rPr>
              <a:t>đang khóa</a:t>
            </a:r>
            <a:r>
              <a:rPr lang="en-US" sz="1600" dirty="0">
                <a:latin typeface="Arial" panose="020B0604020202020204" pitchFamily="34" charset="0"/>
                <a:cs typeface="Arial" panose="020B0604020202020204" pitchFamily="34" charset="0"/>
              </a:rPr>
              <a:t>: tiến trình P bị block và vào trạng thái ngủ</a:t>
            </a:r>
            <a:r>
              <a:rPr 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6" name="TextBox 15"/>
          <p:cNvSpPr txBox="1"/>
          <p:nvPr/>
        </p:nvSpPr>
        <p:spPr>
          <a:xfrm>
            <a:off x="8879510" y="3894923"/>
            <a:ext cx="3041218" cy="1940531"/>
          </a:xfrm>
          <a:prstGeom prst="rect">
            <a:avLst/>
          </a:prstGeom>
          <a:noFill/>
        </p:spPr>
        <p:txBody>
          <a:bodyPr wrap="square" rtlCol="0">
            <a:spAutoFit/>
          </a:bodyPr>
          <a:lstStyle/>
          <a:p>
            <a:pPr algn="just">
              <a:lnSpc>
                <a:spcPct val="120000"/>
              </a:lnSpc>
              <a:spcBef>
                <a:spcPts val="200"/>
              </a:spcBef>
              <a:spcAft>
                <a:spcPts val="200"/>
              </a:spcAft>
            </a:pPr>
            <a:r>
              <a:rPr lang="en-US"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Tiến trình P sau khi hoàn thành CS:</a:t>
            </a:r>
            <a:endParaRPr lang="en-US" sz="16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sz="1600" dirty="0">
                <a:latin typeface="Arial" panose="020B0604020202020204" pitchFamily="34" charset="0"/>
                <a:cs typeface="Arial" panose="020B0604020202020204" pitchFamily="34" charset="0"/>
              </a:rPr>
              <a:t>Mở khóa mutex</a:t>
            </a:r>
            <a:r>
              <a:rPr 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sz="1600" dirty="0">
                <a:latin typeface="Arial" panose="020B0604020202020204" pitchFamily="34" charset="0"/>
                <a:cs typeface="Arial" panose="020B0604020202020204" pitchFamily="34" charset="0"/>
              </a:rPr>
              <a:t>Đánh thức tiến trình Q (nếu có) đang ngủ trong hàng chờ</a:t>
            </a:r>
            <a:r>
              <a:rPr lang="en-US"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B0B3AC-44A8-D142-AAF6-9A453466E1A4}" type="slidenum">
              <a:rPr lang="en-US" smtClean="0"/>
            </a:fld>
            <a:endParaRPr lang="en-US" dirty="0"/>
          </a:p>
        </p:txBody>
      </p:sp>
      <p:sp>
        <p:nvSpPr>
          <p:cNvPr id="3" name="Text Placeholder 2"/>
          <p:cNvSpPr>
            <a:spLocks noGrp="1"/>
          </p:cNvSpPr>
          <p:nvPr>
            <p:ph type="body" sz="quarter" idx="13"/>
          </p:nvPr>
        </p:nvSpPr>
        <p:spPr/>
        <p:txBody>
          <a:bodyPr/>
          <a:lstStyle/>
          <a:p>
            <a:r>
              <a:rPr lang="en-US" dirty="0"/>
              <a:t>MUTEX LOCKS</a:t>
            </a:r>
            <a:endParaRPr lang="en-US" dirty="0"/>
          </a:p>
        </p:txBody>
      </p:sp>
      <p:sp>
        <p:nvSpPr>
          <p:cNvPr id="9" name="Text Placeholder 8"/>
          <p:cNvSpPr>
            <a:spLocks noGrp="1"/>
          </p:cNvSpPr>
          <p:nvPr>
            <p:ph type="body" sz="quarter" idx="14"/>
          </p:nvPr>
        </p:nvSpPr>
        <p:spPr/>
        <p:txBody>
          <a:bodyPr/>
          <a:lstStyle/>
          <a:p>
            <a:r>
              <a:rPr lang="en-US" dirty="0"/>
              <a:t>5.6.3. Cách sử dụng mutex locks</a:t>
            </a:r>
            <a:endParaRPr lang="en-US" dirty="0"/>
          </a:p>
        </p:txBody>
      </p:sp>
      <p:sp>
        <p:nvSpPr>
          <p:cNvPr id="5" name="Text Placeholder 4"/>
          <p:cNvSpPr>
            <a:spLocks noGrp="1"/>
          </p:cNvSpPr>
          <p:nvPr>
            <p:ph type="body" sz="quarter" idx="15"/>
          </p:nvPr>
        </p:nvSpPr>
        <p:spPr>
          <a:xfrm>
            <a:off x="1470930" y="3924166"/>
            <a:ext cx="7425646" cy="1094505"/>
          </a:xfrm>
        </p:spPr>
        <p:txBody>
          <a:bodyPr>
            <a:normAutofit/>
          </a:bodyPr>
          <a:lstStyle/>
          <a:p>
            <a:pPr algn="just"/>
            <a:r>
              <a:rPr lang="en-US" dirty="0"/>
              <a:t>Sau khi đã tìm hiểu về công dụng của khóa mutex, trong phần tiếp theo, ta sẽ đi tìm hiểu xem cách sử dụng cụ thể của khóa mutex trong code như thế nào?</a:t>
            </a:r>
            <a:endParaRPr lang="en-US" dirty="0"/>
          </a:p>
        </p:txBody>
      </p:sp>
      <p:sp>
        <p:nvSpPr>
          <p:cNvPr id="6" name="Text Placeholder 5"/>
          <p:cNvSpPr>
            <a:spLocks noGrp="1"/>
          </p:cNvSpPr>
          <p:nvPr>
            <p:ph type="body" sz="quarter" idx="16"/>
          </p:nvPr>
        </p:nvSpPr>
        <p:spPr/>
        <p:txBody>
          <a:bodyPr>
            <a:normAutofit lnSpcReduction="10000"/>
          </a:bodyPr>
          <a:lstStyle/>
          <a:p>
            <a:r>
              <a:rPr lang="en-US" dirty="0"/>
              <a:t>06.</a:t>
            </a:r>
            <a:endParaRPr lang="en-US" dirty="0"/>
          </a:p>
        </p:txBody>
      </p:sp>
      <p:sp>
        <p:nvSpPr>
          <p:cNvPr id="8" name="Footer Placeholder 7"/>
          <p:cNvSpPr>
            <a:spLocks noGrp="1"/>
          </p:cNvSpPr>
          <p:nvPr>
            <p:ph type="ftr" sz="quarter" idx="18"/>
          </p:nvPr>
        </p:nvSpPr>
        <p:spPr/>
        <p:txBody>
          <a:bodyPr/>
          <a:lstStyle/>
          <a:p>
            <a:r>
              <a:rPr lang="vi-VN"/>
              <a:t>Thực hiện bởi Trường Đại học Công nghệ Thông tin, ĐHQG-HCM</a:t>
            </a:r>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5.6.3. Cách sử dụng mutex locks</a:t>
            </a:r>
            <a:endParaRPr lang="en-US" dirty="0"/>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12"/>
          </p:nvPr>
        </p:nvSpPr>
        <p:spPr/>
        <p:txBody>
          <a:bodyPr/>
          <a:lstStyle/>
          <a:p>
            <a:fld id="{D8B0B3AC-44A8-D142-AAF6-9A453466E1A4}" type="slidenum">
              <a:rPr lang="en-US" smtClean="0"/>
            </a:fld>
            <a:endParaRPr lang="en-US" dirty="0"/>
          </a:p>
        </p:txBody>
      </p:sp>
      <p:sp>
        <p:nvSpPr>
          <p:cNvPr id="7" name="Rounded Rectangle 6"/>
          <p:cNvSpPr/>
          <p:nvPr/>
        </p:nvSpPr>
        <p:spPr>
          <a:xfrm>
            <a:off x="984738"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Khai báo và khởi tạo mutex</a:t>
            </a:r>
            <a:endParaRPr lang="en-US" sz="1500" dirty="0">
              <a:solidFill>
                <a:schemeClr val="tx1"/>
              </a:solidFill>
              <a:latin typeface="Arial" panose="020B0604020202020204" pitchFamily="34" charset="0"/>
              <a:cs typeface="Arial" panose="020B0604020202020204" pitchFamily="34" charset="0"/>
            </a:endParaRPr>
          </a:p>
        </p:txBody>
      </p:sp>
      <p:sp>
        <p:nvSpPr>
          <p:cNvPr id="8" name="Rounded Rectangle 7"/>
          <p:cNvSpPr/>
          <p:nvPr/>
        </p:nvSpPr>
        <p:spPr>
          <a:xfrm>
            <a:off x="3185746"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Arial" panose="020B0604020202020204" pitchFamily="34" charset="0"/>
                <a:cs typeface="Arial" panose="020B0604020202020204" pitchFamily="34" charset="0"/>
              </a:rPr>
              <a:t>Tiến trình/Tiểu trình yêu cầu khóa Mutex – </a:t>
            </a:r>
            <a:r>
              <a:rPr lang="en-US" sz="1500" dirty="0">
                <a:solidFill>
                  <a:schemeClr val="bg1"/>
                </a:solidFill>
                <a:latin typeface="Courier New" panose="02070309020205020404" pitchFamily="49" charset="0"/>
                <a:cs typeface="Courier New" panose="02070309020205020404" pitchFamily="49" charset="0"/>
              </a:rPr>
              <a:t>acquire() </a:t>
            </a:r>
            <a:r>
              <a:rPr lang="en-US" sz="1500" dirty="0">
                <a:solidFill>
                  <a:schemeClr val="bg1"/>
                </a:solidFill>
                <a:latin typeface="Arial" panose="020B0604020202020204" pitchFamily="34" charset="0"/>
                <a:cs typeface="Arial" panose="020B0604020202020204" pitchFamily="34" charset="0"/>
              </a:rPr>
              <a:t>– để thực hiện CS</a:t>
            </a:r>
            <a:endParaRPr lang="en-US" sz="1500" dirty="0">
              <a:solidFill>
                <a:schemeClr val="bg1"/>
              </a:solidFill>
              <a:latin typeface="Arial" panose="020B0604020202020204" pitchFamily="34" charset="0"/>
              <a:cs typeface="Arial" panose="020B0604020202020204" pitchFamily="34" charset="0"/>
            </a:endParaRPr>
          </a:p>
        </p:txBody>
      </p:sp>
      <p:sp>
        <p:nvSpPr>
          <p:cNvPr id="9" name="Rounded Rectangle 8"/>
          <p:cNvSpPr/>
          <p:nvPr/>
        </p:nvSpPr>
        <p:spPr>
          <a:xfrm>
            <a:off x="5386754"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Tại 1 thời điểm chỉ có 1 tiến trình/tiểu trình thành công khóa mutex và thực hiện CS</a:t>
            </a:r>
            <a:endParaRPr lang="en-US" sz="1500" dirty="0">
              <a:solidFill>
                <a:schemeClr val="tx1"/>
              </a:solidFill>
              <a:latin typeface="Arial" panose="020B0604020202020204" pitchFamily="34" charset="0"/>
              <a:cs typeface="Arial" panose="020B0604020202020204" pitchFamily="34" charset="0"/>
            </a:endParaRPr>
          </a:p>
        </p:txBody>
      </p:sp>
      <p:sp>
        <p:nvSpPr>
          <p:cNvPr id="10" name="Rounded Rectangle 9"/>
          <p:cNvSpPr/>
          <p:nvPr/>
        </p:nvSpPr>
        <p:spPr>
          <a:xfrm>
            <a:off x="7587762" y="4800600"/>
            <a:ext cx="1521070" cy="1441550"/>
          </a:xfrm>
          <a:prstGeom prst="roundRect">
            <a:avLst>
              <a:gd name="adj" fmla="val 3372"/>
            </a:avLst>
          </a:prstGeom>
          <a:gradFill>
            <a:gsLst>
              <a:gs pos="0">
                <a:srgbClr val="00C6FF"/>
              </a:gs>
              <a:gs pos="100000">
                <a:srgbClr val="0072FF"/>
              </a:gs>
            </a:gsLst>
            <a:lin ang="5400000" scaled="1"/>
          </a:gra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Arial" panose="020B0604020202020204" pitchFamily="34" charset="0"/>
                <a:cs typeface="Arial" panose="020B0604020202020204" pitchFamily="34" charset="0"/>
              </a:rPr>
              <a:t>Tiến trình/Tiểu trình mở khóa Mutex – </a:t>
            </a:r>
            <a:r>
              <a:rPr lang="en-US" sz="1500" dirty="0">
                <a:solidFill>
                  <a:schemeClr val="bg1"/>
                </a:solidFill>
                <a:latin typeface="Courier New" panose="02070309020205020404" pitchFamily="49" charset="0"/>
                <a:cs typeface="Courier New" panose="02070309020205020404" pitchFamily="49" charset="0"/>
              </a:rPr>
              <a:t>release() </a:t>
            </a:r>
            <a:r>
              <a:rPr lang="en-US" sz="1500" dirty="0">
                <a:solidFill>
                  <a:schemeClr val="bg1"/>
                </a:solidFill>
                <a:latin typeface="Arial" panose="020B0604020202020204" pitchFamily="34" charset="0"/>
                <a:cs typeface="Arial" panose="020B0604020202020204" pitchFamily="34" charset="0"/>
              </a:rPr>
              <a:t>– sau khi rời CS</a:t>
            </a:r>
            <a:endParaRPr lang="en-US" sz="1500" dirty="0">
              <a:solidFill>
                <a:schemeClr val="bg1"/>
              </a:solidFill>
              <a:latin typeface="Arial" panose="020B0604020202020204" pitchFamily="34" charset="0"/>
              <a:cs typeface="Arial" panose="020B0604020202020204" pitchFamily="34" charset="0"/>
            </a:endParaRPr>
          </a:p>
        </p:txBody>
      </p:sp>
      <p:sp>
        <p:nvSpPr>
          <p:cNvPr id="11" name="Rounded Rectangle 10"/>
          <p:cNvSpPr/>
          <p:nvPr/>
        </p:nvSpPr>
        <p:spPr>
          <a:xfrm>
            <a:off x="9788770" y="4800600"/>
            <a:ext cx="1521070" cy="1441550"/>
          </a:xfrm>
          <a:prstGeom prst="roundRect">
            <a:avLst>
              <a:gd name="adj" fmla="val 3372"/>
            </a:avLst>
          </a:prstGeom>
          <a:solidFill>
            <a:schemeClr val="bg1"/>
          </a:solidFill>
          <a:ln w="19050"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latin typeface="Arial" panose="020B0604020202020204" pitchFamily="34" charset="0"/>
                <a:cs typeface="Arial" panose="020B0604020202020204" pitchFamily="34" charset="0"/>
              </a:rPr>
              <a:t>Hủy khóa mutex sau khi không sử dụng nữa</a:t>
            </a:r>
            <a:endParaRPr lang="en-US" sz="1500" dirty="0">
              <a:solidFill>
                <a:schemeClr val="tx1"/>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1" cstate="hqprint"/>
          <a:srcRect/>
          <a:stretch>
            <a:fillRect/>
          </a:stretch>
        </p:blipFill>
        <p:spPr>
          <a:xfrm>
            <a:off x="999392" y="1604323"/>
            <a:ext cx="3012831" cy="2937852"/>
          </a:xfrm>
          <a:prstGeom prst="rect">
            <a:avLst/>
          </a:prstGeom>
        </p:spPr>
      </p:pic>
      <p:cxnSp>
        <p:nvCxnSpPr>
          <p:cNvPr id="14" name="Straight Arrow Connector 13"/>
          <p:cNvCxnSpPr>
            <a:stCxn id="7" idx="3"/>
            <a:endCxn id="8" idx="1"/>
          </p:cNvCxnSpPr>
          <p:nvPr/>
        </p:nvCxnSpPr>
        <p:spPr>
          <a:xfrm>
            <a:off x="2505808"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a:off x="4706816"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10" idx="1"/>
          </p:cNvCxnSpPr>
          <p:nvPr/>
        </p:nvCxnSpPr>
        <p:spPr>
          <a:xfrm>
            <a:off x="6907824"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9108832" y="5521375"/>
            <a:ext cx="67993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58043" y="1688068"/>
            <a:ext cx="6951797" cy="2394438"/>
          </a:xfrm>
          <a:prstGeom prst="rect">
            <a:avLst/>
          </a:prstGeom>
          <a:noFill/>
        </p:spPr>
        <p:txBody>
          <a:bodyPr wrap="square" rtlCol="0">
            <a:spAutoFit/>
          </a:bodyPr>
          <a:lstStyle/>
          <a:p>
            <a:pPr algn="just">
              <a:lnSpc>
                <a:spcPct val="120000"/>
              </a:lnSpc>
              <a:spcBef>
                <a:spcPts val="200"/>
              </a:spcBef>
              <a:spcAft>
                <a:spcPts val="200"/>
              </a:spcAft>
            </a:pPr>
            <a:r>
              <a:rPr lang="en-US" sz="2000" dirty="0">
                <a:latin typeface="Arial" panose="020B0604020202020204" pitchFamily="34" charset="0"/>
                <a:cs typeface="Arial" panose="020B0604020202020204" pitchFamily="34" charset="0"/>
              </a:rPr>
              <a:t>Lưu ý:</a:t>
            </a:r>
            <a:endParaRPr lang="en-US" sz="2000" dirty="0">
              <a:latin typeface="Arial" panose="020B0604020202020204" pitchFamily="34" charset="0"/>
              <a:cs typeface="Arial" panose="020B0604020202020204" pitchFamily="34" charset="0"/>
            </a:endParaRPr>
          </a:p>
          <a:p>
            <a:pPr marL="285750" indent="-285750" algn="just">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Mutex lock thường sẽ được khai báo toàn cục và được khởi tạo trong hàm </a:t>
            </a:r>
            <a:r>
              <a:rPr lang="en-US" sz="2000" dirty="0">
                <a:latin typeface="Courier New" panose="02070309020205020404" pitchFamily="49" charset="0"/>
                <a:cs typeface="Courier New" panose="02070309020205020404" pitchFamily="49" charset="0"/>
              </a:rPr>
              <a:t>main</a:t>
            </a:r>
            <a:r>
              <a:rPr lang="en-US" sz="200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pPr marL="285750" indent="-285750" algn="just">
              <a:lnSpc>
                <a:spcPct val="120000"/>
              </a:lnSpc>
              <a:spcBef>
                <a:spcPts val="200"/>
              </a:spcBef>
              <a:spcAft>
                <a:spcPts val="200"/>
              </a:spcAft>
              <a:buFont typeface="Arial" panose="020B0604020202020204" pitchFamily="34" charset="0"/>
              <a:buChar char="•"/>
            </a:pPr>
            <a:r>
              <a:rPr lang="en-US" sz="2000" dirty="0">
                <a:latin typeface="Arial" panose="020B0604020202020204" pitchFamily="34" charset="0"/>
                <a:cs typeface="Arial" panose="020B0604020202020204" pitchFamily="34" charset="0"/>
              </a:rPr>
              <a:t>Cần phải xác định đúng vùng tranh chấp trước khi thực hiện các thao tác trên khóa mutex (</a:t>
            </a:r>
            <a:r>
              <a:rPr lang="en-US" sz="2000" dirty="0">
                <a:latin typeface="Courier New" panose="02070309020205020404" pitchFamily="49" charset="0"/>
                <a:cs typeface="Courier New" panose="02070309020205020404" pitchFamily="49" charset="0"/>
              </a:rPr>
              <a:t>acquire</a:t>
            </a:r>
            <a:r>
              <a:rPr lang="en-US" sz="2000" dirty="0">
                <a:latin typeface="Arial" panose="020B0604020202020204" pitchFamily="34" charset="0"/>
                <a:cs typeface="Arial" panose="020B0604020202020204" pitchFamily="34" charset="0"/>
              </a:rPr>
              <a:t> và </a:t>
            </a:r>
            <a:r>
              <a:rPr lang="en-US" sz="2000" dirty="0">
                <a:latin typeface="Courier New" panose="02070309020205020404" pitchFamily="49" charset="0"/>
                <a:cs typeface="Courier New" panose="02070309020205020404" pitchFamily="49" charset="0"/>
              </a:rPr>
              <a:t>release</a:t>
            </a:r>
            <a:r>
              <a:rPr lang="en-US"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Word"/>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Race condition</a:t>
            </a:r>
            <a:endParaRPr lang="en-US" dirty="0"/>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endParaRPr lang="en-US" dirty="0"/>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r>
              <a:rPr lang="en-US" sz="2800" dirty="0"/>
              <a:t>Mutex locks</a:t>
            </a:r>
            <a:endParaRPr lang="en-US" sz="2800" dirty="0"/>
          </a:p>
          <a:p>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fld>
            <a:endParaRPr kumimoji="1" lang="ja-JP"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84104" y="6481647"/>
            <a:ext cx="4823792" cy="239828"/>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dirty="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t>Thực hiện bởi Trường Đại học Công nghệ Thông tin, ĐHQG-HCM</a:t>
            </a:r>
            <a:endParaRPr lang="en-US" dirty="0"/>
          </a:p>
        </p:txBody>
      </p:sp>
      <p:sp>
        <p:nvSpPr>
          <p:cNvPr id="2" name="Slide Number Placeholder 1"/>
          <p:cNvSpPr>
            <a:spLocks noGrp="1"/>
          </p:cNvSpPr>
          <p:nvPr>
            <p:ph type="sldNum" sz="quarter" idx="12"/>
          </p:nvPr>
        </p:nvSpPr>
        <p:spPr>
          <a:xfrm>
            <a:off x="11897699" y="6560242"/>
            <a:ext cx="291600" cy="291600"/>
          </a:xfrm>
          <a:prstGeom prst="rect">
            <a:avLst/>
          </a:prstGeom>
        </p:spPr>
        <p:txBody>
          <a:bodyPr vert="horz" lIns="91440" tIns="45720" rIns="91440" bIns="45720" rtlCol="0" anchor="ctr"/>
          <a:lstStyle>
            <a:defPPr>
              <a:defRPr lang="en-US"/>
            </a:defPPr>
            <a:lvl1pPr marL="0" algn="ctr" defTabSz="914400" rtl="0" eaLnBrk="1" latinLnBrk="0" hangingPunct="1">
              <a:defRPr lang="en-US"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fld>
            <a:endParaRPr lang="en-US" dirty="0"/>
          </a:p>
        </p:txBody>
      </p:sp>
      <p:sp>
        <p:nvSpPr>
          <p:cNvPr id="4" name="Title 1"/>
          <p:cNvSpPr txBox="1"/>
          <p:nvPr/>
        </p:nvSpPr>
        <p:spPr>
          <a:xfrm>
            <a:off x="4684910" y="1918010"/>
            <a:ext cx="4012558" cy="1100921"/>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THẢO LUẬN</a:t>
            </a:r>
            <a:endParaRPr lang="en-US" dirty="0"/>
          </a:p>
        </p:txBody>
      </p:sp>
      <p:pic>
        <p:nvPicPr>
          <p:cNvPr id="6" name="Graphic 5" descr="Graph and note paper with pencil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62400" y="1720780"/>
            <a:ext cx="4267200" cy="4267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5.1.1. Bài toán Producer vs. Consumer</a:t>
            </a:r>
            <a:endParaRPr lang="en-US" dirty="0"/>
          </a:p>
        </p:txBody>
      </p:sp>
      <p:sp>
        <p:nvSpPr>
          <p:cNvPr id="10" name="Text Placeholder 9"/>
          <p:cNvSpPr>
            <a:spLocks noGrp="1"/>
          </p:cNvSpPr>
          <p:nvPr>
            <p:ph type="body" idx="1"/>
          </p:nvPr>
        </p:nvSpPr>
        <p:spPr>
          <a:xfrm>
            <a:off x="839789" y="1767458"/>
            <a:ext cx="3099166" cy="823912"/>
          </a:xfrm>
        </p:spPr>
        <p:txBody>
          <a:bodyPr/>
          <a:lstStyle/>
          <a:p>
            <a:r>
              <a:rPr lang="en-US" dirty="0">
                <a:gradFill>
                  <a:gsLst>
                    <a:gs pos="0">
                      <a:srgbClr val="00C6FF"/>
                    </a:gs>
                    <a:gs pos="100000">
                      <a:srgbClr val="0072FF"/>
                    </a:gs>
                  </a:gsLst>
                  <a:lin ang="5400000" scaled="1"/>
                </a:gradFill>
              </a:rPr>
              <a:t>Producer</a:t>
            </a:r>
            <a:endParaRPr lang="en-US" dirty="0">
              <a:gradFill>
                <a:gsLst>
                  <a:gs pos="0">
                    <a:srgbClr val="00C6FF"/>
                  </a:gs>
                  <a:gs pos="100000">
                    <a:srgbClr val="0072FF"/>
                  </a:gs>
                </a:gsLst>
                <a:lin ang="5400000" scaled="1"/>
              </a:gradFill>
            </a:endParaRPr>
          </a:p>
        </p:txBody>
      </p:sp>
      <p:sp>
        <p:nvSpPr>
          <p:cNvPr id="11" name="Content Placeholder 10"/>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item </a:t>
            </a:r>
            <a:r>
              <a:rPr lang="en-US" sz="1600" b="1" dirty="0" err="1">
                <a:latin typeface="Courier New" panose="02070309020205020404"/>
                <a:ea typeface="Courier New" panose="02070309020205020404"/>
                <a:cs typeface="Courier New" panose="02070309020205020404"/>
                <a:sym typeface="Courier New" panose="02070309020205020404"/>
              </a:rPr>
              <a:t>nextProduce</a:t>
            </a:r>
            <a:r>
              <a:rPr lang="en-US" sz="1600" b="1" dirty="0">
                <a:latin typeface="Courier New" panose="02070309020205020404"/>
                <a:ea typeface="Courier New" panose="02070309020205020404"/>
                <a:cs typeface="Courier New" panose="02070309020205020404"/>
                <a:sym typeface="Courier New" panose="02070309020205020404"/>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while(count == BUFFER_SIZE); 	</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a:t>
            </a:r>
            <a:r>
              <a:rPr lang="en-US" sz="1600" b="1" dirty="0" err="1">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khong</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 lam </a:t>
            </a:r>
            <a:r>
              <a:rPr lang="en-US" sz="1600" b="1" dirty="0" err="1">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gi</a:t>
            </a:r>
            <a:r>
              <a:rPr lang="en-US" sz="1600" b="1" dirty="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buffer[in] = </a:t>
            </a:r>
            <a:r>
              <a:rPr lang="en-US" sz="1600" b="1" dirty="0" err="1">
                <a:latin typeface="Courier New" panose="02070309020205020404"/>
                <a:ea typeface="Courier New" panose="02070309020205020404"/>
                <a:cs typeface="Courier New" panose="02070309020205020404"/>
                <a:sym typeface="Courier New" panose="02070309020205020404"/>
              </a:rPr>
              <a:t>nextProducer</a:t>
            </a:r>
            <a:r>
              <a:rPr lang="en-US" sz="1600" b="1" dirty="0">
                <a:latin typeface="Courier New" panose="02070309020205020404"/>
                <a:ea typeface="Courier New" panose="02070309020205020404"/>
                <a:cs typeface="Courier New" panose="02070309020205020404"/>
                <a:sym typeface="Courier New" panose="02070309020205020404"/>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a:t>
            </a:r>
            <a:r>
              <a:rPr lang="en-US" sz="1600" b="1" dirty="0">
                <a:gradFill>
                  <a:gsLst>
                    <a:gs pos="0">
                      <a:srgbClr val="00C6FF"/>
                    </a:gs>
                    <a:gs pos="100000">
                      <a:srgbClr val="0072FF"/>
                    </a:gs>
                  </a:gsLst>
                  <a:lin ang="5400000" scaled="1"/>
                </a:gradFill>
                <a:latin typeface="Courier New" panose="02070309020205020404"/>
                <a:ea typeface="Courier New" panose="02070309020205020404"/>
                <a:cs typeface="Courier New" panose="02070309020205020404"/>
                <a:sym typeface="Courier New" panose="02070309020205020404"/>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ea typeface="Courier New" panose="02070309020205020404"/>
                <a:cs typeface="Courier New" panose="02070309020205020404"/>
                <a:sym typeface="Courier New" panose="02070309020205020404"/>
              </a:rPr>
              <a:t>	in = (in+1)%BUFFER_SIZE;</a:t>
            </a:r>
            <a:endParaRPr lang="en-US" sz="1600" b="1" dirty="0">
              <a:latin typeface="Courier New" panose="02070309020205020404"/>
              <a:ea typeface="Courier New" panose="02070309020205020404"/>
              <a:cs typeface="Courier New" panose="02070309020205020404"/>
              <a:sym typeface="Courier New" panose="02070309020205020404"/>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a:t>
            </a:r>
            <a:endParaRPr lang="en-US" sz="1600" b="1" dirty="0"/>
          </a:p>
        </p:txBody>
      </p:sp>
      <p:sp>
        <p:nvSpPr>
          <p:cNvPr id="12" name="Text Placeholder 11"/>
          <p:cNvSpPr>
            <a:spLocks noGrp="1"/>
          </p:cNvSpPr>
          <p:nvPr>
            <p:ph type="body" sz="quarter" idx="3"/>
          </p:nvPr>
        </p:nvSpPr>
        <p:spPr>
          <a:xfrm>
            <a:off x="7172851" y="1767458"/>
            <a:ext cx="3114429" cy="823912"/>
          </a:xfrm>
        </p:spPr>
        <p:txBody>
          <a:bodyPr/>
          <a:lstStyle/>
          <a:p>
            <a:r>
              <a:rPr lang="en-US" dirty="0">
                <a:gradFill>
                  <a:gsLst>
                    <a:gs pos="0">
                      <a:srgbClr val="00C6FF"/>
                    </a:gs>
                    <a:gs pos="100000">
                      <a:srgbClr val="0072FF"/>
                    </a:gs>
                  </a:gsLst>
                  <a:lin ang="5400000" scaled="1"/>
                </a:gradFill>
              </a:rPr>
              <a:t>Consumer</a:t>
            </a:r>
            <a:endParaRPr lang="en-US" dirty="0">
              <a:gradFill>
                <a:gsLst>
                  <a:gs pos="0">
                    <a:srgbClr val="00C6FF"/>
                  </a:gs>
                  <a:gs pos="100000">
                    <a:srgbClr val="0072FF"/>
                  </a:gs>
                </a:gsLst>
                <a:lin ang="5400000" scaled="1"/>
              </a:gradFill>
            </a:endParaRPr>
          </a:p>
        </p:txBody>
      </p:sp>
      <p:sp>
        <p:nvSpPr>
          <p:cNvPr id="13" name="Content Placeholder 12"/>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item </a:t>
            </a:r>
            <a:r>
              <a:rPr lang="en-US" sz="1600" b="1" dirty="0" err="1">
                <a:latin typeface="Courier New" panose="02070309020205020404"/>
                <a:cs typeface="Courier New" panose="02070309020205020404"/>
                <a:sym typeface="Courier New" panose="02070309020205020404"/>
              </a:rPr>
              <a:t>nextConsumer</a:t>
            </a:r>
            <a:r>
              <a:rPr lang="en-US" sz="1600" b="1" dirty="0">
                <a:latin typeface="Courier New" panose="02070309020205020404"/>
                <a:cs typeface="Courier New" panose="02070309020205020404"/>
                <a:sym typeface="Courier New" panose="02070309020205020404"/>
              </a:rPr>
              <a:t>;</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while(1){</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while(count == 0);</a:t>
            </a:r>
            <a:endParaRPr lang="en-US" sz="1600" b="1" dirty="0">
              <a:latin typeface="Courier New" panose="02070309020205020404"/>
              <a:cs typeface="Courier New" panose="02070309020205020404"/>
              <a:sym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a:solidFill>
                  <a:schemeClr val="bg1">
                    <a:lumMod val="75000"/>
                  </a:schemeClr>
                </a:solidFill>
                <a:latin typeface="Courier New" panose="02070309020205020404"/>
                <a:cs typeface="Courier New" panose="02070309020205020404"/>
                <a:sym typeface="Courier New" panose="02070309020205020404"/>
              </a:rPr>
              <a:t>/*</a:t>
            </a:r>
            <a:r>
              <a:rPr lang="en-US" sz="1600" b="1" dirty="0" err="1">
                <a:solidFill>
                  <a:schemeClr val="bg1">
                    <a:lumMod val="75000"/>
                  </a:schemeClr>
                </a:solidFill>
                <a:latin typeface="Courier New" panose="02070309020205020404"/>
                <a:cs typeface="Courier New" panose="02070309020205020404"/>
                <a:sym typeface="Courier New" panose="02070309020205020404"/>
              </a:rPr>
              <a:t>khong</a:t>
            </a:r>
            <a:r>
              <a:rPr lang="en-US" sz="1600" b="1" dirty="0">
                <a:solidFill>
                  <a:schemeClr val="bg1">
                    <a:lumMod val="75000"/>
                  </a:schemeClr>
                </a:solidFill>
                <a:latin typeface="Courier New" panose="02070309020205020404"/>
                <a:cs typeface="Courier New" panose="02070309020205020404"/>
                <a:sym typeface="Courier New" panose="02070309020205020404"/>
              </a:rPr>
              <a:t> lam </a:t>
            </a:r>
            <a:r>
              <a:rPr lang="en-US" sz="1600" b="1" dirty="0" err="1">
                <a:solidFill>
                  <a:schemeClr val="bg1">
                    <a:lumMod val="75000"/>
                  </a:schemeClr>
                </a:solidFill>
                <a:latin typeface="Courier New" panose="02070309020205020404"/>
                <a:cs typeface="Courier New" panose="02070309020205020404"/>
                <a:sym typeface="Courier New" panose="02070309020205020404"/>
              </a:rPr>
              <a:t>gi</a:t>
            </a:r>
            <a:r>
              <a:rPr lang="en-US" sz="1600" b="1" dirty="0">
                <a:solidFill>
                  <a:schemeClr val="bg1">
                    <a:lumMod val="75000"/>
                  </a:schemeClr>
                </a:solidFill>
                <a:latin typeface="Courier New" panose="02070309020205020404"/>
                <a:cs typeface="Courier New" panose="02070309020205020404"/>
                <a:sym typeface="Courier New" panose="02070309020205020404"/>
              </a:rPr>
              <a:t>*/</a:t>
            </a:r>
            <a:endParaRPr lang="en-US" sz="1600" b="1" dirty="0">
              <a:solidFill>
                <a:schemeClr val="bg1">
                  <a:lumMod val="75000"/>
                </a:schemeClr>
              </a:soli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err="1">
                <a:latin typeface="Courier New" panose="02070309020205020404"/>
                <a:cs typeface="Courier New" panose="02070309020205020404"/>
                <a:sym typeface="Courier New" panose="02070309020205020404"/>
              </a:rPr>
              <a:t>nextConsumer</a:t>
            </a:r>
            <a:r>
              <a:rPr lang="en-US" sz="1600" b="1" dirty="0">
                <a:latin typeface="Courier New" panose="02070309020205020404"/>
                <a:cs typeface="Courier New" panose="02070309020205020404"/>
                <a:sym typeface="Courier New" panose="02070309020205020404"/>
              </a:rPr>
              <a:t> = buffer[out];</a:t>
            </a:r>
            <a:endParaRPr lang="en-US" sz="1600" b="1" dirty="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a:t>
            </a:r>
            <a:r>
              <a:rPr lang="en-US" sz="1600" b="1" dirty="0">
                <a:gradFill>
                  <a:gsLst>
                    <a:gs pos="0">
                      <a:srgbClr val="FFC000"/>
                    </a:gs>
                    <a:gs pos="100000">
                      <a:srgbClr val="FF0000"/>
                    </a:gs>
                  </a:gsLst>
                  <a:lin ang="5400000" scaled="1"/>
                </a:gradFill>
                <a:latin typeface="Courier New" panose="02070309020205020404"/>
                <a:cs typeface="Courier New" panose="02070309020205020404"/>
                <a:sym typeface="Courier New" panose="02070309020205020404"/>
              </a:rPr>
              <a:t>count--;</a:t>
            </a:r>
            <a:endParaRPr lang="en-US" sz="1600" b="1" dirty="0">
              <a:gradFill>
                <a:gsLst>
                  <a:gs pos="0">
                    <a:srgbClr val="FFC000"/>
                  </a:gs>
                  <a:gs pos="100000">
                    <a:srgbClr val="FF0000"/>
                  </a:gs>
                </a:gsLst>
                <a:lin ang="5400000" scaled="1"/>
              </a:gra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None/>
            </a:pPr>
            <a:r>
              <a:rPr lang="en-US" sz="1600" b="1" dirty="0">
                <a:latin typeface="Courier New" panose="02070309020205020404"/>
                <a:cs typeface="Courier New" panose="02070309020205020404"/>
                <a:sym typeface="Courier New" panose="02070309020205020404"/>
              </a:rPr>
              <a:t>	out = (out+1)%BUFFER_SIZE; }</a:t>
            </a:r>
            <a:endParaRPr lang="en-US" sz="1600" b="1" dirty="0">
              <a:latin typeface="Courier New" panose="02070309020205020404"/>
              <a:cs typeface="Courier New" panose="02070309020205020404"/>
            </a:endParaRPr>
          </a:p>
        </p:txBody>
      </p:sp>
      <p:sp>
        <p:nvSpPr>
          <p:cNvPr id="4" name="Footer Placeholder 3"/>
          <p:cNvSpPr>
            <a:spLocks noGrp="1"/>
          </p:cNvSpPr>
          <p:nvPr>
            <p:ph type="ftr" sz="quarter" idx="11"/>
          </p:nvPr>
        </p:nvSpPr>
        <p:spPr/>
        <p:txBody>
          <a:bodyPr/>
          <a:lstStyle/>
          <a:p>
            <a:r>
              <a:rPr lang="vi-VN"/>
              <a:t>Thực hiện bởi Trường Đại học Công nghệ Thông tin, ĐHQG-HCM</a:t>
            </a:r>
            <a:endParaRPr lang="en-US" dirty="0"/>
          </a:p>
        </p:txBody>
      </p:sp>
      <p:sp>
        <p:nvSpPr>
          <p:cNvPr id="5" name="Slide Number Placeholder 4"/>
          <p:cNvSpPr>
            <a:spLocks noGrp="1"/>
          </p:cNvSpPr>
          <p:nvPr>
            <p:ph type="sldNum" sz="quarter" idx="4294967295"/>
          </p:nvPr>
        </p:nvSpPr>
        <p:spPr>
          <a:xfrm>
            <a:off x="11891939" y="6567157"/>
            <a:ext cx="291600" cy="291600"/>
          </a:xfrm>
        </p:spPr>
        <p:txBody>
          <a:bodyPr/>
          <a:lstStyle/>
          <a:p>
            <a:fld id="{D8B0B3AC-44A8-D142-AAF6-9A453466E1A4}" type="slidenum">
              <a:rPr lang="en-US" smtClean="0"/>
            </a:fld>
            <a:endParaRPr lang="en-US" dirty="0"/>
          </a:p>
        </p:txBody>
      </p:sp>
      <p:grpSp>
        <p:nvGrpSpPr>
          <p:cNvPr id="33" name="Group 32"/>
          <p:cNvGrpSpPr/>
          <p:nvPr/>
        </p:nvGrpSpPr>
        <p:grpSpPr>
          <a:xfrm>
            <a:off x="4572000" y="4951307"/>
            <a:ext cx="585417" cy="562167"/>
            <a:chOff x="5510581" y="4756587"/>
            <a:chExt cx="585417" cy="562167"/>
          </a:xfrm>
        </p:grpSpPr>
        <p:sp>
          <p:nvSpPr>
            <p:cNvPr id="14" name="Rectangle 13"/>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5</a:t>
              </a:r>
              <a:endParaRPr lang="en-US" sz="1200" dirty="0">
                <a:solidFill>
                  <a:schemeClr val="tx1"/>
                </a:solidFill>
                <a:latin typeface="Arial" panose="020B0604020202020204" pitchFamily="34" charset="0"/>
                <a:cs typeface="Arial" panose="020B0604020202020204" pitchFamily="34" charset="0"/>
              </a:endParaRPr>
            </a:p>
          </p:txBody>
        </p:sp>
        <p:sp>
          <p:nvSpPr>
            <p:cNvPr id="15" name="TextBox 14"/>
            <p:cNvSpPr txBox="1"/>
            <p:nvPr/>
          </p:nvSpPr>
          <p:spPr>
            <a:xfrm>
              <a:off x="5510581" y="4756587"/>
              <a:ext cx="585417" cy="253916"/>
            </a:xfrm>
            <a:prstGeom prst="rect">
              <a:avLst/>
            </a:prstGeom>
            <a:noFill/>
          </p:spPr>
          <p:txBody>
            <a:bodyPr wrap="none" rtlCol="0">
              <a:spAutoFit/>
            </a:bodyPr>
            <a:lstStyle/>
            <a:p>
              <a:r>
                <a:rPr lang="en-US" sz="1000" dirty="0">
                  <a:latin typeface="Courier New" panose="02070309020205020404" pitchFamily="49" charset="0"/>
                  <a:cs typeface="Courier New" panose="02070309020205020404" pitchFamily="49" charset="0"/>
                </a:rPr>
                <a:t>count</a:t>
              </a:r>
              <a:endParaRPr lang="en-US" sz="1000" dirty="0">
                <a:latin typeface="Courier New" panose="02070309020205020404" pitchFamily="49" charset="0"/>
                <a:cs typeface="Courier New" panose="02070309020205020404" pitchFamily="49" charset="0"/>
              </a:endParaRPr>
            </a:p>
          </p:txBody>
        </p:sp>
      </p:grpSp>
      <p:cxnSp>
        <p:nvCxnSpPr>
          <p:cNvPr id="19" name="Elbow Connector 18"/>
          <p:cNvCxnSpPr>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US" sz="1200" dirty="0">
                <a:solidFill>
                  <a:schemeClr val="tx1">
                    <a:lumMod val="75000"/>
                    <a:lumOff val="25000"/>
                  </a:schemeClr>
                </a:solidFill>
                <a:latin typeface="Arial" panose="020B0604020202020204" pitchFamily="34" charset="0"/>
                <a:cs typeface="Arial" panose="020B0604020202020204" pitchFamily="34" charset="0"/>
              </a:rPr>
              <a:t>ounded buffer</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Slide Zoom 8">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4572000" y="4871899"/>
            <a:ext cx="3048000" cy="1714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7235" y="2857500"/>
            <a:ext cx="2680544" cy="646333"/>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b</a:t>
            </a:r>
            <a:r>
              <a:rPr lang="en-US" sz="3600" dirty="0">
                <a:latin typeface="Courier New" panose="02070309020205020404" pitchFamily="49" charset="0"/>
                <a:cs typeface="Courier New" panose="02070309020205020404" pitchFamily="49" charset="0"/>
              </a:rPr>
              <a:t>uffer[8]</a:t>
            </a:r>
            <a:endParaRPr lang="en-US" sz="3600" dirty="0">
              <a:latin typeface="Courier New" panose="02070309020205020404" pitchFamily="49" charset="0"/>
              <a:cs typeface="Courier New" panose="02070309020205020404" pitchFamily="49" charset="0"/>
            </a:endParaRPr>
          </a:p>
        </p:txBody>
      </p:sp>
      <p:sp>
        <p:nvSpPr>
          <p:cNvPr id="5" name="Rectangle 4"/>
          <p:cNvSpPr>
            <a:spLocks noChangeAspect="1"/>
          </p:cNvSpPr>
          <p:nvPr/>
        </p:nvSpPr>
        <p:spPr>
          <a:xfrm>
            <a:off x="712420"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2</a:t>
            </a:r>
            <a:endParaRPr lang="en-US" sz="4800" dirty="0">
              <a:solidFill>
                <a:schemeClr val="tx1"/>
              </a:solidFill>
              <a:latin typeface="Arial" panose="020B0604020202020204" pitchFamily="34" charset="0"/>
              <a:cs typeface="Arial" panose="020B0604020202020204" pitchFamily="34" charset="0"/>
            </a:endParaRPr>
          </a:p>
        </p:txBody>
      </p:sp>
      <p:sp>
        <p:nvSpPr>
          <p:cNvPr id="6" name="Rectangle 5"/>
          <p:cNvSpPr>
            <a:spLocks noChangeAspect="1"/>
          </p:cNvSpPr>
          <p:nvPr/>
        </p:nvSpPr>
        <p:spPr>
          <a:xfrm>
            <a:off x="2111802"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1</a:t>
            </a:r>
            <a:endParaRPr lang="en-US" sz="4800" dirty="0">
              <a:solidFill>
                <a:schemeClr val="tx1"/>
              </a:solidFill>
              <a:latin typeface="Arial" panose="020B0604020202020204" pitchFamily="34" charset="0"/>
              <a:cs typeface="Arial" panose="020B0604020202020204" pitchFamily="34" charset="0"/>
            </a:endParaRPr>
          </a:p>
        </p:txBody>
      </p:sp>
      <p:sp>
        <p:nvSpPr>
          <p:cNvPr id="7" name="Rectangle 6"/>
          <p:cNvSpPr>
            <a:spLocks noChangeAspect="1"/>
          </p:cNvSpPr>
          <p:nvPr/>
        </p:nvSpPr>
        <p:spPr>
          <a:xfrm>
            <a:off x="3511183"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4</a:t>
            </a:r>
            <a:endParaRPr lang="en-US" sz="4800" dirty="0">
              <a:solidFill>
                <a:schemeClr val="tx1"/>
              </a:solidFill>
              <a:latin typeface="Arial" panose="020B0604020202020204" pitchFamily="34" charset="0"/>
              <a:cs typeface="Arial" panose="020B0604020202020204" pitchFamily="34" charset="0"/>
            </a:endParaRPr>
          </a:p>
        </p:txBody>
      </p:sp>
      <p:sp>
        <p:nvSpPr>
          <p:cNvPr id="8" name="Rectangle 7"/>
          <p:cNvSpPr>
            <a:spLocks noChangeAspect="1"/>
          </p:cNvSpPr>
          <p:nvPr/>
        </p:nvSpPr>
        <p:spPr>
          <a:xfrm>
            <a:off x="4910565"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5</a:t>
            </a:r>
            <a:endParaRPr lang="en-US" sz="4800" dirty="0">
              <a:solidFill>
                <a:schemeClr val="tx1"/>
              </a:solidFill>
              <a:latin typeface="Arial" panose="020B0604020202020204" pitchFamily="34" charset="0"/>
              <a:cs typeface="Arial" panose="020B0604020202020204" pitchFamily="34" charset="0"/>
            </a:endParaRPr>
          </a:p>
        </p:txBody>
      </p:sp>
      <p:sp>
        <p:nvSpPr>
          <p:cNvPr id="9" name="Rectangle 8"/>
          <p:cNvSpPr>
            <a:spLocks noChangeAspect="1"/>
          </p:cNvSpPr>
          <p:nvPr/>
        </p:nvSpPr>
        <p:spPr>
          <a:xfrm>
            <a:off x="6309947"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2</a:t>
            </a:r>
            <a:endParaRPr lang="en-US" sz="4800" dirty="0">
              <a:solidFill>
                <a:schemeClr val="tx1"/>
              </a:solidFill>
              <a:latin typeface="Arial" panose="020B0604020202020204" pitchFamily="34" charset="0"/>
              <a:cs typeface="Arial" panose="020B0604020202020204" pitchFamily="34" charset="0"/>
            </a:endParaRPr>
          </a:p>
        </p:txBody>
      </p:sp>
      <p:sp>
        <p:nvSpPr>
          <p:cNvPr id="10" name="Rectangle 9"/>
          <p:cNvSpPr>
            <a:spLocks noChangeAspect="1"/>
          </p:cNvSpPr>
          <p:nvPr/>
        </p:nvSpPr>
        <p:spPr>
          <a:xfrm>
            <a:off x="7709328"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3</a:t>
            </a:r>
            <a:endParaRPr lang="en-US" sz="4800" dirty="0">
              <a:solidFill>
                <a:schemeClr val="tx1"/>
              </a:solidFill>
              <a:latin typeface="Arial" panose="020B0604020202020204" pitchFamily="34" charset="0"/>
              <a:cs typeface="Arial" panose="020B0604020202020204" pitchFamily="34" charset="0"/>
            </a:endParaRPr>
          </a:p>
        </p:txBody>
      </p:sp>
      <p:sp>
        <p:nvSpPr>
          <p:cNvPr id="11" name="Rectangle 10"/>
          <p:cNvSpPr>
            <a:spLocks noChangeAspect="1"/>
          </p:cNvSpPr>
          <p:nvPr/>
        </p:nvSpPr>
        <p:spPr>
          <a:xfrm>
            <a:off x="9108710"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7</a:t>
            </a:r>
            <a:endParaRPr lang="en-US" sz="4800" dirty="0">
              <a:solidFill>
                <a:schemeClr val="tx1"/>
              </a:solidFill>
              <a:latin typeface="Arial" panose="020B0604020202020204" pitchFamily="34" charset="0"/>
              <a:cs typeface="Arial" panose="020B0604020202020204" pitchFamily="34" charset="0"/>
            </a:endParaRPr>
          </a:p>
        </p:txBody>
      </p:sp>
      <p:sp>
        <p:nvSpPr>
          <p:cNvPr id="12" name="Rectangle 11"/>
          <p:cNvSpPr>
            <a:spLocks noChangeAspect="1"/>
          </p:cNvSpPr>
          <p:nvPr/>
        </p:nvSpPr>
        <p:spPr>
          <a:xfrm>
            <a:off x="10508091"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Arial" panose="020B0604020202020204" pitchFamily="34" charset="0"/>
                <a:cs typeface="Arial" panose="020B0604020202020204" pitchFamily="34" charset="0"/>
              </a:rPr>
              <a:t>4</a:t>
            </a:r>
            <a:endParaRPr lang="en-US" sz="4800" dirty="0">
              <a:solidFill>
                <a:schemeClr val="tx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14356" y="162033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b</a:t>
            </a:r>
            <a:r>
              <a:rPr lang="en-US" sz="2400" dirty="0">
                <a:latin typeface="Courier New" panose="02070309020205020404" pitchFamily="49" charset="0"/>
                <a:cs typeface="Courier New" panose="02070309020205020404" pitchFamily="49" charset="0"/>
              </a:rPr>
              <a:t>uffer[8]</a:t>
            </a:r>
            <a:endParaRPr lang="en-US" sz="2400" dirty="0">
              <a:latin typeface="Courier New" panose="02070309020205020404" pitchFamily="49" charset="0"/>
              <a:cs typeface="Courier New" panose="02070309020205020404" pitchFamily="49" charset="0"/>
            </a:endParaRPr>
          </a:p>
        </p:txBody>
      </p:sp>
      <p:sp>
        <p:nvSpPr>
          <p:cNvPr id="5" name="Rectangle 4"/>
          <p:cNvSpPr>
            <a:spLocks noChangeAspect="1"/>
          </p:cNvSpPr>
          <p:nvPr/>
        </p:nvSpPr>
        <p:spPr>
          <a:xfrm rot="14562217">
            <a:off x="4632342" y="4605873"/>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2</a:t>
            </a:r>
            <a:endParaRPr lang="en-US" sz="3600" dirty="0">
              <a:solidFill>
                <a:schemeClr val="tx1"/>
              </a:solidFill>
              <a:latin typeface="Arial" panose="020B0604020202020204" pitchFamily="34" charset="0"/>
              <a:cs typeface="Arial" panose="020B0604020202020204" pitchFamily="34" charset="0"/>
            </a:endParaRPr>
          </a:p>
        </p:txBody>
      </p:sp>
      <p:sp>
        <p:nvSpPr>
          <p:cNvPr id="6" name="Rectangle 5"/>
          <p:cNvSpPr>
            <a:spLocks noChangeAspect="1"/>
          </p:cNvSpPr>
          <p:nvPr/>
        </p:nvSpPr>
        <p:spPr>
          <a:xfrm rot="17262217">
            <a:off x="4509314" y="3700432"/>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1</a:t>
            </a:r>
            <a:endParaRPr lang="en-US" sz="3600" dirty="0">
              <a:solidFill>
                <a:schemeClr val="tx1"/>
              </a:solidFill>
              <a:latin typeface="Arial" panose="020B0604020202020204" pitchFamily="34" charset="0"/>
              <a:cs typeface="Arial" panose="020B0604020202020204" pitchFamily="34" charset="0"/>
            </a:endParaRPr>
          </a:p>
        </p:txBody>
      </p:sp>
      <p:sp>
        <p:nvSpPr>
          <p:cNvPr id="7" name="Rectangle 6"/>
          <p:cNvSpPr>
            <a:spLocks noChangeAspect="1"/>
          </p:cNvSpPr>
          <p:nvPr/>
        </p:nvSpPr>
        <p:spPr>
          <a:xfrm rot="19962217">
            <a:off x="5123469" y="301203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4</a:t>
            </a:r>
            <a:endParaRPr lang="en-US" sz="3600" dirty="0">
              <a:solidFill>
                <a:schemeClr val="tx1"/>
              </a:solidFill>
              <a:latin typeface="Arial" panose="020B0604020202020204" pitchFamily="34" charset="0"/>
              <a:cs typeface="Arial" panose="020B0604020202020204" pitchFamily="34" charset="0"/>
            </a:endParaRPr>
          </a:p>
        </p:txBody>
      </p:sp>
      <p:sp>
        <p:nvSpPr>
          <p:cNvPr id="8" name="Rectangle 7"/>
          <p:cNvSpPr>
            <a:spLocks noChangeAspect="1"/>
          </p:cNvSpPr>
          <p:nvPr/>
        </p:nvSpPr>
        <p:spPr>
          <a:xfrm rot="1062217">
            <a:off x="6030177" y="2915580"/>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5</a:t>
            </a:r>
            <a:endParaRPr lang="en-US" sz="3600" dirty="0">
              <a:solidFill>
                <a:schemeClr val="tx1"/>
              </a:solidFill>
              <a:latin typeface="Arial" panose="020B0604020202020204" pitchFamily="34" charset="0"/>
              <a:cs typeface="Arial" panose="020B0604020202020204" pitchFamily="34" charset="0"/>
            </a:endParaRPr>
          </a:p>
        </p:txBody>
      </p:sp>
      <p:sp>
        <p:nvSpPr>
          <p:cNvPr id="9" name="Rectangle 8"/>
          <p:cNvSpPr>
            <a:spLocks noChangeAspect="1"/>
          </p:cNvSpPr>
          <p:nvPr/>
        </p:nvSpPr>
        <p:spPr>
          <a:xfrm rot="3762217">
            <a:off x="6708110" y="353465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2</a:t>
            </a:r>
            <a:endParaRPr lang="en-US" sz="3600" dirty="0">
              <a:solidFill>
                <a:schemeClr val="tx1"/>
              </a:solidFill>
              <a:latin typeface="Arial" panose="020B0604020202020204" pitchFamily="34" charset="0"/>
              <a:cs typeface="Arial" panose="020B0604020202020204" pitchFamily="34" charset="0"/>
            </a:endParaRPr>
          </a:p>
        </p:txBody>
      </p:sp>
      <p:sp>
        <p:nvSpPr>
          <p:cNvPr id="10" name="Rectangle 9"/>
          <p:cNvSpPr>
            <a:spLocks noChangeAspect="1"/>
          </p:cNvSpPr>
          <p:nvPr/>
        </p:nvSpPr>
        <p:spPr>
          <a:xfrm rot="6462217">
            <a:off x="6807984" y="4418738"/>
            <a:ext cx="564194" cy="56173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3</a:t>
            </a:r>
            <a:endParaRPr lang="en-US" sz="3600" dirty="0">
              <a:solidFill>
                <a:schemeClr val="tx1"/>
              </a:solidFill>
              <a:latin typeface="Arial" panose="020B0604020202020204" pitchFamily="34" charset="0"/>
              <a:cs typeface="Arial" panose="020B0604020202020204" pitchFamily="34" charset="0"/>
            </a:endParaRPr>
          </a:p>
        </p:txBody>
      </p:sp>
      <p:sp>
        <p:nvSpPr>
          <p:cNvPr id="11" name="Rectangle 10"/>
          <p:cNvSpPr>
            <a:spLocks noChangeAspect="1"/>
          </p:cNvSpPr>
          <p:nvPr/>
        </p:nvSpPr>
        <p:spPr>
          <a:xfrm rot="9162217">
            <a:off x="6215268" y="5112213"/>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7</a:t>
            </a:r>
            <a:endParaRPr lang="en-US" sz="3600" dirty="0">
              <a:solidFill>
                <a:schemeClr val="tx1"/>
              </a:solidFill>
              <a:latin typeface="Arial" panose="020B0604020202020204" pitchFamily="34" charset="0"/>
              <a:cs typeface="Arial" panose="020B0604020202020204" pitchFamily="34" charset="0"/>
            </a:endParaRPr>
          </a:p>
        </p:txBody>
      </p:sp>
      <p:sp>
        <p:nvSpPr>
          <p:cNvPr id="12" name="Rectangle 11"/>
          <p:cNvSpPr>
            <a:spLocks noChangeAspect="1"/>
          </p:cNvSpPr>
          <p:nvPr/>
        </p:nvSpPr>
        <p:spPr>
          <a:xfrm rot="11862217">
            <a:off x="5284976" y="5277606"/>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panose="020B0604020202020204" pitchFamily="34" charset="0"/>
                <a:cs typeface="Arial" panose="020B0604020202020204" pitchFamily="34" charset="0"/>
              </a:rPr>
              <a:t>4</a:t>
            </a:r>
            <a:endParaRPr lang="en-US" sz="3600" dirty="0">
              <a:solidFill>
                <a:schemeClr val="tx1"/>
              </a:solidFill>
              <a:latin typeface="Arial" panose="020B0604020202020204" pitchFamily="34" charset="0"/>
              <a:cs typeface="Arial" panose="020B0604020202020204" pitchFamily="34" charset="0"/>
            </a:endParaRPr>
          </a:p>
        </p:txBody>
      </p:sp>
      <p:sp>
        <p:nvSpPr>
          <p:cNvPr id="4" name="Title 1"/>
          <p:cNvSpPr txBox="1"/>
          <p:nvPr/>
        </p:nvSpPr>
        <p:spPr>
          <a:xfrm>
            <a:off x="838198" y="-910954"/>
            <a:ext cx="10515600" cy="979200"/>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5.1.1. Bài toán Producer vs. Consumer</a:t>
            </a:r>
            <a:endParaRPr lang="en-US" dirty="0"/>
          </a:p>
        </p:txBody>
      </p:sp>
      <p:sp>
        <p:nvSpPr>
          <p:cNvPr id="13" name="Text Placeholder 9"/>
          <p:cNvSpPr txBox="1"/>
          <p:nvPr/>
        </p:nvSpPr>
        <p:spPr>
          <a:xfrm>
            <a:off x="-4065684" y="232257"/>
            <a:ext cx="3099166"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gradFill>
                  <a:gsLst>
                    <a:gs pos="0">
                      <a:srgbClr val="00C6FF"/>
                    </a:gs>
                    <a:gs pos="100000">
                      <a:srgbClr val="0072FF"/>
                    </a:gs>
                  </a:gsLst>
                  <a:lin ang="5400000" scaled="1"/>
                </a:gradFill>
              </a:rPr>
              <a:t>Producer</a:t>
            </a:r>
            <a:endParaRPr lang="en-US" dirty="0">
              <a:gradFill>
                <a:gsLst>
                  <a:gs pos="0">
                    <a:srgbClr val="00C6FF"/>
                  </a:gs>
                  <a:gs pos="100000">
                    <a:srgbClr val="0072FF"/>
                  </a:gs>
                </a:gsLst>
                <a:lin ang="5400000" scaled="1"/>
              </a:gradFill>
            </a:endParaRPr>
          </a:p>
        </p:txBody>
      </p:sp>
      <p:sp>
        <p:nvSpPr>
          <p:cNvPr id="14" name="Content Placeholder 10"/>
          <p:cNvSpPr txBox="1"/>
          <p:nvPr/>
        </p:nvSpPr>
        <p:spPr>
          <a:xfrm>
            <a:off x="-4065685" y="847535"/>
            <a:ext cx="4179363" cy="230396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item nextProduce;</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while(1){</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	while(count == BUFFER_SIZE); 	</a:t>
            </a:r>
            <a:r>
              <a:rPr lang="en-US" sz="1800">
                <a:solidFill>
                  <a:schemeClr val="bg1">
                    <a:lumMod val="75000"/>
                  </a:schemeClr>
                </a:solidFill>
                <a:latin typeface="Courier New" panose="02070309020205020404"/>
                <a:ea typeface="Courier New" panose="02070309020205020404"/>
                <a:cs typeface="Courier New" panose="02070309020205020404"/>
                <a:sym typeface="Courier New" panose="02070309020205020404"/>
              </a:rPr>
              <a:t>/*khong lam gi*/</a:t>
            </a:r>
            <a:endParaRPr lang="en-US" sz="1400">
              <a:solidFill>
                <a:schemeClr val="bg1">
                  <a:lumMod val="75000"/>
                </a:schemeClr>
              </a:soli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	buffer[in] = nextProducer;</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	</a:t>
            </a:r>
            <a:r>
              <a:rPr lang="en-US" sz="1800" b="1">
                <a:gradFill>
                  <a:gsLst>
                    <a:gs pos="0">
                      <a:srgbClr val="00C6FF"/>
                    </a:gs>
                    <a:gs pos="100000">
                      <a:srgbClr val="0072FF"/>
                    </a:gs>
                  </a:gsLst>
                  <a:lin ang="5400000" scaled="1"/>
                </a:gradFill>
                <a:latin typeface="Courier New" panose="02070309020205020404"/>
                <a:ea typeface="Courier New" panose="02070309020205020404"/>
                <a:cs typeface="Courier New" panose="02070309020205020404"/>
                <a:sym typeface="Courier New" panose="02070309020205020404"/>
              </a:rPr>
              <a:t>count++;</a:t>
            </a:r>
            <a:endParaRPr lang="en-US" sz="1400" b="1">
              <a:gradFill>
                <a:gsLst>
                  <a:gs pos="0">
                    <a:srgbClr val="00C6FF"/>
                  </a:gs>
                  <a:gs pos="100000">
                    <a:srgbClr val="0072FF"/>
                  </a:gs>
                </a:gsLst>
                <a:lin ang="5400000" scaled="1"/>
              </a:gra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panose="02070309020205020404"/>
                <a:ea typeface="Courier New" panose="02070309020205020404"/>
                <a:cs typeface="Courier New" panose="02070309020205020404"/>
                <a:sym typeface="Courier New" panose="02070309020205020404"/>
              </a:rPr>
              <a:t>	in = (in+1)%BUFFER_SIZE</a:t>
            </a:r>
            <a:r>
              <a:rPr lang="en-US" sz="1400">
                <a:latin typeface="Courier New" panose="02070309020205020404"/>
                <a:ea typeface="Courier New" panose="02070309020205020404"/>
                <a:cs typeface="Courier New" panose="02070309020205020404"/>
                <a:sym typeface="Courier New" panose="02070309020205020404"/>
              </a:rPr>
              <a:t>;}</a:t>
            </a:r>
            <a:endParaRPr lang="en-US" sz="1800" dirty="0"/>
          </a:p>
        </p:txBody>
      </p:sp>
      <p:sp>
        <p:nvSpPr>
          <p:cNvPr id="15" name="Text Placeholder 11"/>
          <p:cNvSpPr txBox="1"/>
          <p:nvPr/>
        </p:nvSpPr>
        <p:spPr>
          <a:xfrm>
            <a:off x="13017060" y="232257"/>
            <a:ext cx="3114429"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gradFill>
                  <a:gsLst>
                    <a:gs pos="0">
                      <a:srgbClr val="00C6FF"/>
                    </a:gs>
                    <a:gs pos="100000">
                      <a:srgbClr val="0072FF"/>
                    </a:gs>
                  </a:gsLst>
                  <a:lin ang="5400000" scaled="1"/>
                </a:gradFill>
              </a:rPr>
              <a:t>Consumer</a:t>
            </a:r>
            <a:endParaRPr lang="en-US" dirty="0">
              <a:gradFill>
                <a:gsLst>
                  <a:gs pos="0">
                    <a:srgbClr val="00C6FF"/>
                  </a:gs>
                  <a:gs pos="100000">
                    <a:srgbClr val="0072FF"/>
                  </a:gs>
                </a:gsLst>
                <a:lin ang="5400000" scaled="1"/>
              </a:gradFill>
            </a:endParaRPr>
          </a:p>
        </p:txBody>
      </p:sp>
      <p:sp>
        <p:nvSpPr>
          <p:cNvPr id="16" name="Content Placeholder 12"/>
          <p:cNvSpPr txBox="1"/>
          <p:nvPr/>
        </p:nvSpPr>
        <p:spPr>
          <a:xfrm>
            <a:off x="13017060" y="847535"/>
            <a:ext cx="3749709" cy="250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item nextConsumer;</a:t>
            </a:r>
            <a:endParaRPr lang="en-US" sz="140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while(1){</a:t>
            </a:r>
            <a:endParaRPr lang="en-US" sz="140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	while(count == 0);</a:t>
            </a:r>
            <a:endParaRPr lang="en-US" sz="1400">
              <a:latin typeface="Courier New" panose="02070309020205020404"/>
              <a:cs typeface="Courier New" panose="02070309020205020404"/>
              <a:sym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		</a:t>
            </a:r>
            <a:r>
              <a:rPr lang="en-US" sz="1400">
                <a:solidFill>
                  <a:schemeClr val="bg1">
                    <a:lumMod val="75000"/>
                  </a:schemeClr>
                </a:solidFill>
                <a:latin typeface="Courier New" panose="02070309020205020404"/>
                <a:cs typeface="Courier New" panose="02070309020205020404"/>
                <a:sym typeface="Courier New" panose="02070309020205020404"/>
              </a:rPr>
              <a:t>/*khong lam gi*/</a:t>
            </a:r>
            <a:endParaRPr lang="en-US" sz="1400">
              <a:solidFill>
                <a:schemeClr val="bg1">
                  <a:lumMod val="75000"/>
                </a:schemeClr>
              </a:soli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	nextConsumer = buffer[out];</a:t>
            </a:r>
            <a:endParaRPr lang="en-US" sz="1400">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	</a:t>
            </a:r>
            <a:r>
              <a:rPr lang="en-US" sz="1400" b="1">
                <a:gradFill>
                  <a:gsLst>
                    <a:gs pos="0">
                      <a:srgbClr val="FFC000"/>
                    </a:gs>
                    <a:gs pos="100000">
                      <a:srgbClr val="FF0000"/>
                    </a:gs>
                  </a:gsLst>
                  <a:lin ang="5400000" scaled="1"/>
                </a:gradFill>
                <a:latin typeface="Courier New" panose="02070309020205020404"/>
                <a:cs typeface="Courier New" panose="02070309020205020404"/>
                <a:sym typeface="Courier New" panose="02070309020205020404"/>
              </a:rPr>
              <a:t>count--;</a:t>
            </a:r>
            <a:endParaRPr lang="en-US" sz="1400" b="1">
              <a:gradFill>
                <a:gsLst>
                  <a:gs pos="0">
                    <a:srgbClr val="FFC000"/>
                  </a:gs>
                  <a:gs pos="100000">
                    <a:srgbClr val="FF0000"/>
                  </a:gs>
                </a:gsLst>
                <a:lin ang="5400000" scaled="1"/>
              </a:gradFill>
              <a:latin typeface="Courier New" panose="02070309020205020404"/>
              <a:cs typeface="Courier New" panose="02070309020205020404"/>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panose="02070309020205020404"/>
                <a:cs typeface="Courier New" panose="02070309020205020404"/>
                <a:sym typeface="Courier New" panose="02070309020205020404"/>
              </a:rPr>
              <a:t>	out = (out+1)%BUFFER_SIZE; }</a:t>
            </a:r>
            <a:endParaRPr lang="en-US" sz="1400" dirty="0">
              <a:latin typeface="Courier New" panose="02070309020205020404"/>
              <a:cs typeface="Courier New" panose="02070309020205020404"/>
            </a:endParaRPr>
          </a:p>
        </p:txBody>
      </p:sp>
      <p:cxnSp>
        <p:nvCxnSpPr>
          <p:cNvPr id="20" name="Elbow Connector 19"/>
          <p:cNvCxnSpPr/>
          <p:nvPr/>
        </p:nvCxnSpPr>
        <p:spPr>
          <a:xfrm>
            <a:off x="-3923097" y="2629841"/>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flipV="1">
            <a:off x="12510870" y="2966460"/>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22" name="Line Callout 2 21"/>
          <p:cNvSpPr/>
          <p:nvPr/>
        </p:nvSpPr>
        <p:spPr>
          <a:xfrm>
            <a:off x="8562829" y="7790785"/>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US" sz="1200" dirty="0">
                <a:solidFill>
                  <a:schemeClr val="tx1">
                    <a:lumMod val="75000"/>
                    <a:lumOff val="25000"/>
                  </a:schemeClr>
                </a:solidFill>
                <a:latin typeface="Arial" panose="020B0604020202020204" pitchFamily="34" charset="0"/>
                <a:cs typeface="Arial" panose="020B0604020202020204" pitchFamily="34" charset="0"/>
              </a:rPr>
              <a:t>ounded buffer</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27334</Words>
  <Application>WPS Presentation</Application>
  <PresentationFormat>Widescreen</PresentationFormat>
  <Paragraphs>1205</Paragraphs>
  <Slides>67</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SimSun</vt:lpstr>
      <vt:lpstr>Wingdings</vt:lpstr>
      <vt:lpstr>Times New Roman</vt:lpstr>
      <vt:lpstr>Courier New</vt:lpstr>
      <vt:lpstr>Courier New</vt:lpstr>
      <vt:lpstr>Calibri</vt:lpstr>
      <vt:lpstr>Microsoft YaHei</vt:lpstr>
      <vt:lpstr>Arial Unicode MS</vt:lpstr>
      <vt:lpstr>Monotype Sorts</vt:lpstr>
      <vt:lpstr>Wingdings</vt:lpstr>
      <vt:lpstr>Office Theme</vt:lpstr>
      <vt:lpstr>PowerPoint 演示文稿</vt:lpstr>
      <vt:lpstr>PowerPoint 演示文稿</vt:lpstr>
      <vt:lpstr>PowerPoint 演示文稿</vt:lpstr>
      <vt:lpstr>PowerPoint 演示文稿</vt:lpstr>
      <vt:lpstr>5.1.1. Bài toán Producer vs. Consumer</vt:lpstr>
      <vt:lpstr>5.1.1. Bài toán Producer vs. Consumer</vt:lpstr>
      <vt:lpstr>5.1.1. Bài toán Producer vs. Consumer</vt:lpstr>
      <vt:lpstr>PowerPoint 演示文稿</vt:lpstr>
      <vt:lpstr>PowerPoint 演示文稿</vt:lpstr>
      <vt:lpstr>5.1.1. Bài toán Producer vs. Consumer</vt:lpstr>
      <vt:lpstr>5.1.1. Bài toán Producer vs. Consumer</vt:lpstr>
      <vt:lpstr>PowerPoint 演示文稿</vt:lpstr>
      <vt:lpstr>5.1.2. Bài toán cấp phát PID</vt:lpstr>
      <vt:lpstr>PowerPoint 演示文稿</vt:lpstr>
      <vt:lpstr>5.1.3. Race condition</vt:lpstr>
      <vt:lpstr>5.1.3. Race condition</vt:lpstr>
      <vt:lpstr>PowerPoint 演示文稿</vt:lpstr>
      <vt:lpstr>5.2 Vấn đề vùng tranh chấp</vt:lpstr>
      <vt:lpstr>5.2 Vấn đề vùng tranh chấp</vt:lpstr>
      <vt:lpstr>PowerPoint 演示文稿</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演示文稿</vt:lpstr>
      <vt:lpstr>5.3.2. Phân loại giải pháp</vt:lpstr>
      <vt:lpstr>5.3.2. Phân loại giải pháp</vt:lpstr>
      <vt:lpstr>PowerPoint 演示文稿</vt:lpstr>
      <vt:lpstr>5.3.3. Cấm ngắt</vt:lpstr>
      <vt:lpstr>PowerPoint 演示文稿</vt:lpstr>
      <vt:lpstr>5.4.1. Giải pháp phần mềm 1</vt:lpstr>
      <vt:lpstr>5.4.1. Giải pháp phần mềm 1</vt:lpstr>
      <vt:lpstr>5.4.1. Giải pháp phần mềm 1</vt:lpstr>
      <vt:lpstr>5.4.1. Giải pháp phần mềm 1</vt:lpstr>
      <vt:lpstr>5.4.1. Giải pháp phần mềm 1</vt:lpstr>
      <vt:lpstr>PowerPoint 演示文稿</vt:lpstr>
      <vt:lpstr>5.4.2. Giải pháp phần mềm 2</vt:lpstr>
      <vt:lpstr>5.4.2. Giải pháp phần mềm 2</vt:lpstr>
      <vt:lpstr>5.4.2. Giải pháp phần mềm 2</vt:lpstr>
      <vt:lpstr>PowerPoint 演示文稿</vt:lpstr>
      <vt:lpstr>5.4.3. Giải pháp Peterson</vt:lpstr>
      <vt:lpstr>5.4.3. Giải pháp Peterson</vt:lpstr>
      <vt:lpstr>5.4.3. Giải pháp Peterson</vt:lpstr>
      <vt:lpstr>5.4.3. Giải pháp Peterson</vt:lpstr>
      <vt:lpstr>5.4.3. Giải pháp Peterson</vt:lpstr>
      <vt:lpstr>PowerPoint 演示文稿</vt:lpstr>
      <vt:lpstr>5.4.4. Giải pháp Peterson và kiến trúc hiện đại</vt:lpstr>
      <vt:lpstr>5.4.4. Giải pháp Peterson và kiến trúc hiện đại</vt:lpstr>
      <vt:lpstr>5.4.4. Giải pháp Peterson và kiến trúc hiện đại</vt:lpstr>
      <vt:lpstr>5.4.4. Giải pháp Peterson và kiến trúc hiện đại</vt:lpstr>
      <vt:lpstr>PowerPoint 演示文稿</vt:lpstr>
      <vt:lpstr>5.5.1. Memory Barrier</vt:lpstr>
      <vt:lpstr>5.5.1. Memory Barrier</vt:lpstr>
      <vt:lpstr>5.5.1. Memory Barrier</vt:lpstr>
      <vt:lpstr>PowerPoint 演示文稿</vt:lpstr>
      <vt:lpstr>PowerPoint 演示文稿</vt:lpstr>
      <vt:lpstr>5.6.1. Định nghĩa mutex locks</vt:lpstr>
      <vt:lpstr>5.6.1. Định nghĩa mutex locks</vt:lpstr>
      <vt:lpstr>5.6.1. Định nghĩa mutex locks</vt:lpstr>
      <vt:lpstr>PowerPoint 演示文稿</vt:lpstr>
      <vt:lpstr>5.6.2. Mutex locks không busy waiting</vt:lpstr>
      <vt:lpstr>5.6.2. Mutex locks không busy waiting</vt:lpstr>
      <vt:lpstr>PowerPoint 演示文稿</vt:lpstr>
      <vt:lpstr>5.6.3. Cách sử dụng mutex locks</vt:lpstr>
      <vt:lpstr>Tóm tắt lại nội dung buổi học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5-1</dc:title>
  <dc:creator>Trần Hoàng Lộc</dc:creator>
  <cp:lastModifiedBy>Nguyễn Huỳnh Tiến</cp:lastModifiedBy>
  <cp:revision>485</cp:revision>
  <dcterms:created xsi:type="dcterms:W3CDTF">2023-03-03T01:55:00Z</dcterms:created>
  <dcterms:modified xsi:type="dcterms:W3CDTF">2024-11-20T07:14:10Z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97089676E4CC484DB0BDABEA1EC36158_12</vt:lpwstr>
  </property>
  <property fmtid="{D5CDD505-2E9C-101B-9397-08002B2CF9AE}" pid="3" name="KSOProductBuildVer">
    <vt:lpwstr>1033-12.2.0.18911</vt:lpwstr>
  </property>
</Properties>
</file>